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501" r:id="rId3"/>
    <p:sldId id="482" r:id="rId4"/>
    <p:sldId id="480" r:id="rId5"/>
    <p:sldId id="481" r:id="rId6"/>
    <p:sldId id="485" r:id="rId7"/>
    <p:sldId id="484" r:id="rId8"/>
    <p:sldId id="490" r:id="rId9"/>
    <p:sldId id="491" r:id="rId10"/>
    <p:sldId id="487" r:id="rId11"/>
    <p:sldId id="492" r:id="rId12"/>
    <p:sldId id="493" r:id="rId13"/>
    <p:sldId id="495" r:id="rId14"/>
    <p:sldId id="494" r:id="rId15"/>
    <p:sldId id="496" r:id="rId16"/>
    <p:sldId id="497" r:id="rId17"/>
    <p:sldId id="498" r:id="rId18"/>
    <p:sldId id="486" r:id="rId19"/>
    <p:sldId id="488" r:id="rId20"/>
    <p:sldId id="489" r:id="rId21"/>
    <p:sldId id="500" r:id="rId22"/>
    <p:sldId id="49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88D"/>
    <a:srgbClr val="1A2E5A"/>
    <a:srgbClr val="9B2600"/>
    <a:srgbClr val="BE8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64" autoAdjust="0"/>
    <p:restoredTop sz="83333"/>
  </p:normalViewPr>
  <p:slideViewPr>
    <p:cSldViewPr snapToGrid="0" snapToObjects="1">
      <p:cViewPr varScale="1">
        <p:scale>
          <a:sx n="86" d="100"/>
          <a:sy n="86" d="100"/>
        </p:scale>
        <p:origin x="8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1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2EF7E-0CAB-6945-97A4-C9C3E5E751BF}" type="datetimeFigureOut">
              <a:rPr lang="en-US" smtClean="0"/>
              <a:t>5/22/20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B440B-BFA0-BC46-8D61-0F0B82F37D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7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B440B-BFA0-BC46-8D61-0F0B82F37DB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073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B440B-BFA0-BC46-8D61-0F0B82F37DB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97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B440B-BFA0-BC46-8D61-0F0B82F37DB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962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B440B-BFA0-BC46-8D61-0F0B82F37DB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962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B440B-BFA0-BC46-8D61-0F0B82F37DB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274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B440B-BFA0-BC46-8D61-0F0B82F37DB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25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B440B-BFA0-BC46-8D61-0F0B82F37DB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616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B440B-BFA0-BC46-8D61-0F0B82F37DB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16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/>
              <a:t>Protocols, Student Research Reports, Elementary GLOBE and Classroom Activities, Research and Resources, GLOBE Observer Website, Measurement Campaigns, Zika Education and Prevention Project, Translated Materials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B440B-BFA0-BC46-8D61-0F0B82F37DB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9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B440B-BFA0-BC46-8D61-0F0B82F37DB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49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twitter.com/GLOBEProgram/" TargetMode="External"/><Relationship Id="rId3" Type="http://schemas.openxmlformats.org/officeDocument/2006/relationships/hyperlink" Target="https://www.globe.gov/" TargetMode="External"/><Relationship Id="rId7" Type="http://schemas.openxmlformats.org/officeDocument/2006/relationships/hyperlink" Target="https://www.youtube.com/user/globeprogram/" TargetMode="External"/><Relationship Id="rId12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hyperlink" Target="https://www.instagram.com/globeprogram/" TargetMode="External"/><Relationship Id="rId5" Type="http://schemas.openxmlformats.org/officeDocument/2006/relationships/hyperlink" Target="https://www.facebook.com/TheGLOBEProgram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hyperlink" Target="https://www.pinterest.com/globeprogram/" TargetMode="External"/><Relationship Id="rId1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>
            <a:extLst>
              <a:ext uri="{FF2B5EF4-FFF2-40B4-BE49-F238E27FC236}">
                <a16:creationId xmlns:a16="http://schemas.microsoft.com/office/drawing/2014/main" id="{D6706374-E286-D14E-AF08-639A72B44182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949934" y="1280160"/>
            <a:ext cx="5491422" cy="114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ADD TITLE</a:t>
            </a:r>
            <a:endParaRPr dirty="0"/>
          </a:p>
        </p:txBody>
      </p:sp>
      <p:sp>
        <p:nvSpPr>
          <p:cNvPr id="8" name="Shape 16">
            <a:extLst>
              <a:ext uri="{FF2B5EF4-FFF2-40B4-BE49-F238E27FC236}">
                <a16:creationId xmlns:a16="http://schemas.microsoft.com/office/drawing/2014/main" id="{A18EFABB-21E3-D94B-A3FE-A7F842EB481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20106" y="2932695"/>
            <a:ext cx="4351078" cy="90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ADD SUBTITLE</a:t>
            </a:r>
            <a:endParaRPr dirty="0"/>
          </a:p>
        </p:txBody>
      </p:sp>
      <p:pic>
        <p:nvPicPr>
          <p:cNvPr id="9" name="Shape 17" descr="left_globe.png">
            <a:extLst>
              <a:ext uri="{FF2B5EF4-FFF2-40B4-BE49-F238E27FC236}">
                <a16:creationId xmlns:a16="http://schemas.microsoft.com/office/drawing/2014/main" id="{EC1633FA-1F76-064D-A038-BB172243011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A07A5-C245-1E4E-B158-F637FB28C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9488" y="4186238"/>
            <a:ext cx="4351337" cy="809625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date 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402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bove-3 Contents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D170D1-0299-0F45-B77C-F90C87C8B19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243137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09B7535-70B4-A94A-AE8A-2F60BE2A1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4156926"/>
            <a:ext cx="2589807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D999953-C41A-3540-ABEA-06F001A1EB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3138" y="4156927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5F335E0-55B2-7A48-B28B-07C7537D5A7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990973" y="1564313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2A911A4-75C7-2141-A49A-9E72AEFFA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90974" y="4156926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9F610D-A5E3-6541-93BA-16FD6FC21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4569991"/>
            <a:ext cx="2598750" cy="1335509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A57E971-FBB3-6343-B386-7497234A82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34192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42FD190-E198-0942-A63D-1EC3865024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73084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850326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Four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22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Three content left-Header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718598"/>
            <a:ext cx="3949700" cy="26850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B2201BF-B7D6-6C4B-948E-381E4F7EF3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7501" y="1593716"/>
            <a:ext cx="4457700" cy="4008783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EBCB61C0-8ED7-B342-8721-0F0336031AF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0025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A9E6B6-1CA5-5943-8DE2-1EDCF913D6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27501" y="1093202"/>
            <a:ext cx="4457700" cy="424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9B2600"/>
                </a:solidFill>
              </a:defRPr>
            </a:lvl1pPr>
          </a:lstStyle>
          <a:p>
            <a:pPr lvl="0"/>
            <a:r>
              <a:rPr lang="en-US" dirty="0"/>
              <a:t>Edit Header</a:t>
            </a:r>
          </a:p>
        </p:txBody>
      </p:sp>
    </p:spTree>
    <p:extLst>
      <p:ext uri="{BB962C8B-B14F-4D97-AF65-F5344CB8AC3E}">
        <p14:creationId xmlns:p14="http://schemas.microsoft.com/office/powerpoint/2010/main" val="1872089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Header Above-4 contents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17F96A0-08A5-634C-ABF5-03BC1E3EED63}"/>
              </a:ext>
            </a:extLst>
          </p:cNvPr>
          <p:cNvSpPr txBox="1">
            <a:spLocks/>
          </p:cNvSpPr>
          <p:nvPr userDrawn="1"/>
        </p:nvSpPr>
        <p:spPr>
          <a:xfrm>
            <a:off x="470086" y="5010645"/>
            <a:ext cx="8204201" cy="40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rgbClr val="29488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Edit cutline explaining contents above</a:t>
            </a:r>
          </a:p>
        </p:txBody>
      </p:sp>
    </p:spTree>
    <p:extLst>
      <p:ext uri="{BB962C8B-B14F-4D97-AF65-F5344CB8AC3E}">
        <p14:creationId xmlns:p14="http://schemas.microsoft.com/office/powerpoint/2010/main" val="2079451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Title Above-Two Conten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667CC1-C29B-EC43-9118-ED46F2960BB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591547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08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Two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02EA8F-7162-0C42-A536-31F1F21C83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476585" y="715618"/>
            <a:ext cx="4182386" cy="45493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861DCA7-28AC-F54B-93B5-3D4C3E3671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15618"/>
            <a:ext cx="4325938" cy="45501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353049"/>
            <a:ext cx="8163672" cy="55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517141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One conten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02917"/>
            <a:ext cx="4222143" cy="5412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1874" y="1179211"/>
            <a:ext cx="4113475" cy="404513"/>
          </a:xfrm>
          <a:prstGeom prst="rect">
            <a:avLst/>
          </a:prstGeom>
        </p:spPr>
        <p:txBody>
          <a:bodyPr tIns="0">
            <a:normAutofit/>
          </a:bodyPr>
          <a:lstStyle>
            <a:lvl1pPr algn="l">
              <a:defRPr sz="2000" b="1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F15AF3-EB7C-3C43-BC11-04DFEE331C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1874" y="1604662"/>
            <a:ext cx="4113475" cy="405765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  <a:lvl2pPr>
              <a:buClr>
                <a:srgbClr val="0E7FC4"/>
              </a:buClr>
              <a:defRPr sz="1400"/>
            </a:lvl2pPr>
            <a:lvl3pPr>
              <a:defRPr sz="1400"/>
            </a:lvl3pPr>
            <a:lvl4pPr>
              <a:defRPr sz="2000"/>
            </a:lvl4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1697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One content-bullet cascad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904776"/>
            <a:ext cx="3451057" cy="5000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8503" y="1925053"/>
            <a:ext cx="4483100" cy="36961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28503" y="121278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1A2E5A"/>
                </a:solidFill>
              </a:rPr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43351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-Left one content-righ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36600"/>
            <a:ext cx="3946357" cy="539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7580" y="2138774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57580" y="129599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BE8E2D"/>
                </a:solidFill>
              </a:rPr>
              <a:t>Edit Header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0918CC-BAD8-4E43-B644-2D3F7D1F2A2A}"/>
              </a:ext>
            </a:extLst>
          </p:cNvPr>
          <p:cNvSpPr txBox="1">
            <a:spLocks/>
          </p:cNvSpPr>
          <p:nvPr userDrawn="1"/>
        </p:nvSpPr>
        <p:spPr>
          <a:xfrm>
            <a:off x="4157580" y="1843836"/>
            <a:ext cx="4483100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0305D9B-6568-7C40-A80D-0304C4918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7580" y="3679315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CD2498A-3FD6-9E46-9563-FDB90648D5A0}"/>
              </a:ext>
            </a:extLst>
          </p:cNvPr>
          <p:cNvSpPr txBox="1">
            <a:spLocks/>
          </p:cNvSpPr>
          <p:nvPr userDrawn="1"/>
        </p:nvSpPr>
        <p:spPr>
          <a:xfrm>
            <a:off x="4157580" y="3394066"/>
            <a:ext cx="4424946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</p:spTree>
    <p:extLst>
      <p:ext uri="{BB962C8B-B14F-4D97-AF65-F5344CB8AC3E}">
        <p14:creationId xmlns:p14="http://schemas.microsoft.com/office/powerpoint/2010/main" val="3496448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-Picture left-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">
            <a:extLst>
              <a:ext uri="{FF2B5EF4-FFF2-40B4-BE49-F238E27FC236}">
                <a16:creationId xmlns:a16="http://schemas.microsoft.com/office/drawing/2014/main" id="{EF424991-27D8-F44B-B92B-6E0570DA99A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1" y="731520"/>
            <a:ext cx="4081112" cy="538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16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icon to insert picture</a:t>
            </a:r>
            <a:endParaRPr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332120-1322-9843-9013-62AF3326F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1204" y="1684420"/>
            <a:ext cx="4114800" cy="41388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38DBA7-5605-1140-8560-DEC3AE812A23}"/>
              </a:ext>
            </a:extLst>
          </p:cNvPr>
          <p:cNvSpPr txBox="1">
            <a:spLocks/>
          </p:cNvSpPr>
          <p:nvPr userDrawn="1"/>
        </p:nvSpPr>
        <p:spPr>
          <a:xfrm>
            <a:off x="4421204" y="2202582"/>
            <a:ext cx="4114800" cy="413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rgbClr val="1A2E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5059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keeter-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>
            <a:extLst>
              <a:ext uri="{FF2B5EF4-FFF2-40B4-BE49-F238E27FC236}">
                <a16:creationId xmlns:a16="http://schemas.microsoft.com/office/drawing/2014/main" id="{D6706374-E286-D14E-AF08-639A72B44182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949934" y="1280160"/>
            <a:ext cx="5491422" cy="114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ADD TITLE</a:t>
            </a:r>
            <a:endParaRPr dirty="0"/>
          </a:p>
        </p:txBody>
      </p:sp>
      <p:sp>
        <p:nvSpPr>
          <p:cNvPr id="8" name="Shape 16">
            <a:extLst>
              <a:ext uri="{FF2B5EF4-FFF2-40B4-BE49-F238E27FC236}">
                <a16:creationId xmlns:a16="http://schemas.microsoft.com/office/drawing/2014/main" id="{A18EFABB-21E3-D94B-A3FE-A7F842EB481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20106" y="2932695"/>
            <a:ext cx="4351078" cy="90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ADD SUBTITLE</a:t>
            </a:r>
            <a:endParaRPr dirty="0"/>
          </a:p>
        </p:txBody>
      </p:sp>
      <p:pic>
        <p:nvPicPr>
          <p:cNvPr id="9" name="Shape 17" descr="left_globe.png">
            <a:extLst>
              <a:ext uri="{FF2B5EF4-FFF2-40B4-BE49-F238E27FC236}">
                <a16:creationId xmlns:a16="http://schemas.microsoft.com/office/drawing/2014/main" id="{EC1633FA-1F76-064D-A038-BB172243011E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67585" y="791712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A07A5-C245-1E4E-B158-F637FB28C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9488" y="4186238"/>
            <a:ext cx="4351337" cy="809625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date here</a:t>
            </a:r>
          </a:p>
          <a:p>
            <a:pPr lvl="1"/>
            <a:endParaRPr lang="en-US" dirty="0"/>
          </a:p>
        </p:txBody>
      </p:sp>
      <p:pic>
        <p:nvPicPr>
          <p:cNvPr id="6" name="Picture 5" descr="1_PondONLY.jpg">
            <a:extLst>
              <a:ext uri="{FF2B5EF4-FFF2-40B4-BE49-F238E27FC236}">
                <a16:creationId xmlns:a16="http://schemas.microsoft.com/office/drawing/2014/main" id="{30DD87E0-61AE-DC43-8DC1-36E2EDCA8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/>
          <a:stretch/>
        </p:blipFill>
        <p:spPr>
          <a:xfrm>
            <a:off x="0" y="701792"/>
            <a:ext cx="9258300" cy="6156208"/>
          </a:xfrm>
          <a:prstGeom prst="rect">
            <a:avLst/>
          </a:prstGeom>
        </p:spPr>
      </p:pic>
      <p:pic>
        <p:nvPicPr>
          <p:cNvPr id="10" name="Picture 9" descr="1_MosquitoONLY.png">
            <a:extLst>
              <a:ext uri="{FF2B5EF4-FFF2-40B4-BE49-F238E27FC236}">
                <a16:creationId xmlns:a16="http://schemas.microsoft.com/office/drawing/2014/main" id="{69D9B479-4468-D64A-A571-9E70B77D99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0382" y="784887"/>
            <a:ext cx="2348712" cy="1179576"/>
          </a:xfrm>
          <a:prstGeom prst="rect">
            <a:avLst/>
          </a:prstGeom>
        </p:spPr>
      </p:pic>
      <p:pic>
        <p:nvPicPr>
          <p:cNvPr id="11" name="Placeholder-mosquito-fly-insect-Pond5.wav">
            <a:hlinkClick r:id="" action="ppaction://media"/>
            <a:extLst>
              <a:ext uri="{FF2B5EF4-FFF2-40B4-BE49-F238E27FC236}">
                <a16:creationId xmlns:a16="http://schemas.microsoft.com/office/drawing/2014/main" id="{D28CAED1-3C91-9F4D-A857-FC185C06FEF7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9175" y="20272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1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57 0.0588 C 0.12535 0.06181 0.12744 0.06597 0.13056 0.06783 C 0.13403 0.07014 0.13803 0.06968 0.14167 0.07083 C 0.14306 0.0713 0.14462 0.07176 0.14601 0.07246 C 0.14844 0.07338 0.15053 0.07477 0.15278 0.07546 C 0.1573 0.07639 0.16181 0.07639 0.16632 0.07685 C 0.1691 0.07662 0.18629 0.07593 0.19219 0.07384 C 0.19566 0.07269 0.19879 0.07083 0.20226 0.06945 C 0.22136 0.06181 0.20678 0.06806 0.2191 0.06181 C 0.22587 0.05857 0.22153 0.06204 0.23264 0.0544 C 0.25764 0.03681 0.23768 0.05139 0.24619 0.04236 C 0.24723 0.04121 0.24844 0.04051 0.24948 0.03935 C 0.25105 0.03796 0.25244 0.03634 0.254 0.03496 C 0.25504 0.0338 0.25626 0.0331 0.2573 0.03195 C 0.25903 0.03009 0.26007 0.02755 0.26181 0.02593 C 0.2632 0.02454 0.26494 0.02408 0.26632 0.02292 C 0.26754 0.02199 0.26858 0.02083 0.26962 0.01991 C 0.27153 0.01852 0.27344 0.0169 0.27535 0.01551 C 0.27761 0.01389 0.27987 0.01273 0.28212 0.01088 C 0.28369 0.00972 0.2849 0.00787 0.28664 0.00648 C 0.28803 0.00533 0.28959 0.00463 0.29098 0.00347 C 0.29289 0.00208 0.2948 0.00046 0.29671 -0.00092 C 0.2981 -0.00208 0.29966 -0.00301 0.30122 -0.00393 C 0.30313 -0.00532 0.30487 -0.00717 0.30678 -0.00856 C 0.30851 -0.00972 0.3106 -0.01042 0.31233 -0.01157 C 0.31389 -0.0125 0.31528 -0.01366 0.31685 -0.01458 C 0.31806 -0.01504 0.3191 -0.01551 0.32032 -0.01597 C 0.32223 -0.0169 0.32396 -0.01829 0.32587 -0.01898 C 0.32882 -0.02014 0.33195 -0.02106 0.3349 -0.02199 C 0.34532 -0.02893 0.33768 -0.0243 0.34844 -0.0294 C 0.35139 -0.03102 0.35435 -0.03264 0.3573 -0.03403 C 0.36251 -0.03611 0.36771 -0.03889 0.3731 -0.04004 C 0.37535 -0.04051 0.37761 -0.04074 0.37987 -0.04143 C 0.38247 -0.04236 0.38507 -0.04375 0.38768 -0.04444 C 0.39063 -0.04514 0.39376 -0.04537 0.39671 -0.04606 C 0.404 -0.04722 0.40435 -0.04745 0.41129 -0.04884 C 0.42292 -0.04838 0.43455 -0.04838 0.44619 -0.04745 C 0.45139 -0.04699 0.4566 -0.0456 0.46181 -0.04444 C 0.46407 -0.04398 0.46632 -0.04375 0.46858 -0.04305 C 0.47396 -0.0412 0.47917 -0.03889 0.48438 -0.03704 C 0.48698 -0.03588 0.48959 -0.03495 0.49219 -0.03403 C 0.49514 -0.03287 0.49827 -0.03241 0.50122 -0.03102 C 0.50348 -0.02986 0.50573 -0.02778 0.50799 -0.02639 C 0.50973 -0.02546 0.51181 -0.02477 0.51355 -0.02338 C 0.51632 -0.02129 0.51876 -0.01829 0.52136 -0.01597 C 0.52327 -0.01435 0.52535 -0.01319 0.52709 -0.01157 C 0.52865 -0.00972 0.52987 -0.00741 0.5316 -0.00555 C 0.53855 0.00278 0.53612 -0.00208 0.54271 0.00787 C 0.54584 0.01273 0.54688 0.01597 0.54948 0.02153 C 0.55018 0.02292 0.55105 0.02454 0.55174 0.02593 C 0.55209 0.02801 0.55244 0.03009 0.55296 0.03195 C 0.55348 0.03449 0.55469 0.03681 0.55521 0.03935 C 0.55573 0.04283 0.55591 0.0463 0.55626 0.05 C 0.55591 0.05949 0.55573 0.06898 0.55521 0.07847 C 0.55487 0.08195 0.55348 0.0882 0.55296 0.0919 C 0.55244 0.09445 0.55244 0.09699 0.55174 0.09931 C 0.55122 0.10093 0.55018 0.10232 0.54948 0.10394 C 0.54862 0.10625 0.5481 0.10903 0.54723 0.11134 C 0.54671 0.11296 0.54584 0.11435 0.54497 0.11574 C 0.54254 0.12037 0.54011 0.12523 0.53716 0.1294 C 0.5356 0.13125 0.53403 0.1331 0.53264 0.13519 C 0.52778 0.14259 0.53108 0.13982 0.52587 0.14583 C 0.52414 0.14792 0.52205 0.14977 0.52032 0.15185 C 0.5191 0.15324 0.51806 0.15486 0.51685 0.15625 C 0.5132 0.16042 0.51268 0.16042 0.50903 0.16366 C 0.50747 0.16528 0.50608 0.1669 0.50452 0.16829 C 0.50278 0.16991 0.5007 0.17107 0.49896 0.17269 C 0.4974 0.17408 0.49601 0.17593 0.49445 0.17732 C 0.49306 0.17847 0.49132 0.17894 0.48994 0.18033 C 0.48212 0.18681 0.48872 0.18333 0.48212 0.18611 C 0.48021 0.1882 0.47865 0.19074 0.47639 0.19213 C 0.47518 0.19329 0.47344 0.19306 0.47205 0.19375 C 0.46407 0.19769 0.47066 0.19537 0.46407 0.19977 C 0.45556 0.20533 0.46112 0.2 0.45174 0.20579 C 0.45053 0.20648 0.44966 0.20787 0.44844 0.2088 C 0.44428 0.21134 0.43924 0.2132 0.4349 0.21458 C 0.43334 0.21528 0.43178 0.21551 0.43039 0.21621 C 0.41928 0.22107 0.43021 0.21783 0.4191 0.2206 C 0.40921 0.22593 0.40921 0.22616 0.39445 0.23125 L 0.38542 0.23426 C 0.38282 0.23519 0.38021 0.23634 0.37761 0.23704 C 0.37466 0.23796 0.37153 0.2382 0.36858 0.23866 C 0.3599 0.2382 0.35139 0.23796 0.34271 0.23704 C 0.34046 0.23704 0.32865 0.23287 0.32813 0.23264 L 0.32136 0.22963 C 0.32032 0.22917 0.31893 0.22894 0.31806 0.22824 C 0.30764 0.21898 0.32049 0.23079 0.31233 0.22222 C 0.30955 0.21921 0.30886 0.21991 0.30678 0.21621 C 0.30521 0.2132 0.30226 0.20718 0.30226 0.20718 C 0.29983 0.19375 0.30053 0.2 0.30226 0.1757 C 0.30244 0.17408 0.30313 0.17269 0.30348 0.1713 C 0.30417 0.16736 0.304 0.16273 0.30573 0.15926 C 0.30643 0.15787 0.3073 0.15648 0.30799 0.15486 C 0.30851 0.15324 0.30851 0.15162 0.30903 0.15023 C 0.30955 0.14861 0.3106 0.14722 0.31129 0.14583 C 0.31546 0.13611 0.31146 0.14259 0.31806 0.13079 C 0.3191 0.12871 0.32014 0.12662 0.32136 0.12477 C 0.32205 0.12361 0.32292 0.12292 0.32362 0.12176 C 0.32448 0.12037 0.32501 0.11875 0.32587 0.11736 C 0.33247 0.10741 0.33334 0.10787 0.34167 0.09931 C 0.34271 0.09815 0.35001 0.09028 0.35174 0.08889 C 0.35556 0.08588 0.35955 0.08333 0.36303 0.07986 C 0.36441 0.07847 0.3658 0.07662 0.36754 0.07546 C 0.36858 0.07454 0.3698 0.07454 0.37084 0.07384 C 0.37275 0.07269 0.37448 0.07083 0.37639 0.06945 C 0.37796 0.06829 0.37952 0.06759 0.38091 0.06644 C 0.39254 0.05741 0.38612 0.06065 0.39323 0.05741 C 0.3941 0.05648 0.39462 0.05509 0.39549 0.0544 C 0.39653 0.05347 0.39792 0.05347 0.39896 0.05301 C 0.40053 0.05208 0.40191 0.05093 0.40348 0.05 C 0.40452 0.04908 0.40556 0.04769 0.40678 0.04699 C 0.43403 0.02986 0.41007 0.0456 0.42709 0.03634 C 0.42865 0.03565 0.43004 0.03426 0.4316 0.03333 C 0.43369 0.03218 0.43612 0.03171 0.4382 0.03033 C 0.43941 0.02963 0.44028 0.02801 0.44167 0.02755 C 0.44462 0.02593 0.44775 0.02593 0.4507 0.02454 C 0.46459 0.0169 0.44705 0.02616 0.46303 0.01852 C 0.46789 0.01597 0.47014 0.01412 0.47535 0.0125 C 0.47761 0.01181 0.47987 0.01158 0.48212 0.01088 C 0.48403 0.01042 0.48577 0.00996 0.48768 0.00949 C 0.48924 0.00903 0.4908 0.0088 0.49219 0.00787 C 0.49376 0.00718 0.49514 0.00556 0.49671 0.00486 C 0.49896 0.00417 0.50122 0.00417 0.50348 0.00347 C 0.50452 0.00324 0.50573 0.00232 0.50678 0.00208 C 0.50903 0.00139 0.51129 0.00116 0.51355 0.00046 C 0.52952 -0.00486 0.50973 -0.00069 0.52935 -0.00393 C 0.53264 -0.00509 0.53612 -0.00648 0.53941 -0.00694 C 0.54271 -0.00764 0.54619 -0.00787 0.54948 -0.00856 C 0.55139 -0.00879 0.5533 -0.00972 0.55521 -0.00995 C 0.56112 -0.01088 0.56719 -0.01088 0.5731 -0.01157 C 0.57691 -0.0118 0.58056 -0.01273 0.58438 -0.01296 C 0.59254 -0.01366 0.60087 -0.01412 0.60903 -0.01458 L 0.68664 -0.01157 C 0.68855 -0.01134 0.69028 -0.01042 0.69219 -0.00995 C 0.69671 -0.00926 0.70122 -0.00903 0.70573 -0.00856 C 0.72796 -0.00116 0.70157 -0.00949 0.72362 -0.00393 C 0.72483 -0.0037 0.72605 -0.00301 0.72709 -0.00254 C 0.7316 -1.48148E-6 0.73612 0.00232 0.74063 0.00486 C 0.74185 0.00579 0.74271 0.00718 0.74393 0.00787 C 0.77014 0.02546 0.75209 0.00996 0.77205 0.03033 C 0.7731 0.03148 0.77448 0.03218 0.77535 0.03333 C 0.78803 0.05139 0.78924 0.0544 0.79896 0.07246 C 0.8033 0.08935 0.80139 0.08125 0.80469 0.0963 C 0.80435 0.10255 0.80435 0.11898 0.80244 0.12778 C 0.80174 0.13033 0.8007 0.13264 0.80018 0.13519 C 0.79966 0.13727 0.79948 0.13935 0.79896 0.14121 C 0.79636 0.14977 0.79688 0.14861 0.79341 0.15324 C 0.79132 0.16111 0.79358 0.15486 0.78889 0.16227 C 0.78612 0.16667 0.78369 0.1713 0.78108 0.1757 C 0.77952 0.17824 0.77848 0.18148 0.77657 0.18333 L 0.7731 0.18611 C 0.76806 0.19653 0.77483 0.18426 0.76528 0.19514 C 0.76424 0.1963 0.76407 0.19838 0.76303 0.19977 C 0.75556 0.20972 0.7599 0.20232 0.75296 0.2088 C 0.75087 0.21042 0.74931 0.21273 0.74723 0.21458 C 0.7448 0.2169 0.74011 0.22037 0.73716 0.22222 C 0.73542 0.22315 0.73334 0.22408 0.7316 0.22523 C 0.72153 0.23125 0.72848 0.22871 0.71928 0.23125 C 0.70382 0.23982 0.71841 0.23195 0.70452 0.23866 C 0.70278 0.23958 0.70087 0.24074 0.69896 0.24167 C 0.69757 0.24236 0.69601 0.24283 0.69445 0.24306 C 0.68768 0.24468 0.68091 0.24607 0.67431 0.24769 C 0.66632 0.24722 0.65851 0.24699 0.6507 0.24607 C 0.64914 0.24607 0.64757 0.24514 0.64619 0.24468 C 0.64497 0.24421 0.64393 0.24375 0.64271 0.24306 C 0.6382 0.24005 0.6349 0.23611 0.63039 0.23264 C 0.629 0.23148 0.62744 0.23056 0.62587 0.22963 C 0.62223 0.22477 0.61771 0.2206 0.61476 0.21458 C 0.6132 0.21158 0.61181 0.20857 0.61025 0.20579 C 0.60903 0.20371 0.60782 0.20185 0.60678 0.19977 C 0.604 0.19375 0.60487 0.19398 0.60348 0.18773 C 0.60261 0.18357 0.60122 0.17963 0.60001 0.1757 C 0.59966 0.17269 0.59896 0.16968 0.59896 0.16667 C 0.59896 0.16019 0.59948 0.15371 0.60001 0.14722 C 0.60018 0.14514 0.6007 0.14329 0.60122 0.14121 C 0.60626 0.12246 0.60382 0.13148 0.60903 0.11875 C 0.61077 0.11482 0.61129 0.11181 0.61355 0.10833 C 0.61494 0.10625 0.61667 0.1044 0.61806 0.10232 C 0.61928 0.10046 0.62014 0.09815 0.62136 0.0963 C 0.62275 0.09421 0.62448 0.09236 0.62587 0.09028 C 0.62761 0.08796 0.62865 0.08519 0.63039 0.08287 C 0.63143 0.08148 0.63282 0.08125 0.63386 0.07986 C 0.63542 0.07755 0.63664 0.07454 0.63837 0.07246 C 0.64289 0.06644 0.64306 0.06759 0.64723 0.06343 C 0.6507 0.05996 0.65365 0.05579 0.65747 0.05301 C 0.65921 0.05139 0.66129 0.05023 0.66303 0.04838 C 0.66424 0.04722 0.66511 0.04514 0.66632 0.04398 C 0.66806 0.04213 0.67014 0.04097 0.67205 0.03935 C 0.68334 0.03009 0.66598 0.04375 0.67987 0.03333 C 0.68178 0.03195 0.68351 0.03033 0.68542 0.02894 C 0.68733 0.02778 0.68924 0.02708 0.69115 0.02593 C 0.69237 0.02523 0.69323 0.02384 0.69445 0.02292 C 0.69549 0.02222 0.69671 0.02222 0.69792 0.02153 C 0.69983 0.02014 0.70139 0.01806 0.70348 0.0169 C 0.70521 0.01597 0.7073 0.01597 0.70903 0.01551 C 0.71025 0.01505 0.71129 0.01458 0.71251 0.01389 C 0.71893 0.01065 0.71685 0.01088 0.72362 0.00949 C 0.72674 0.0088 0.72969 0.00857 0.73264 0.00787 C 0.73646 0.00718 0.74393 0.00486 0.74393 0.00486 C 0.75209 0.00556 0.76042 0.00556 0.76858 0.00648 C 0.77014 0.00671 0.77171 0.00764 0.7731 0.00787 C 0.7757 0.00857 0.77848 0.0088 0.78108 0.00949 C 0.78698 0.01088 0.78369 0.01065 0.78889 0.0125 C 0.79341 0.01412 0.79792 0.01551 0.80244 0.0169 C 0.80382 0.01736 0.80539 0.01783 0.80678 0.01852 C 0.81251 0.02107 0.81441 0.02176 0.82153 0.02593 C 0.82535 0.02824 0.82917 0.03056 0.83264 0.03333 C 0.83664 0.03658 0.84028 0.04028 0.84393 0.04398 C 0.85001 0.04977 0.86129 0.06134 0.86528 0.06945 C 0.88681 0.11227 0.86268 0.06366 0.87535 0.09028 C 0.87691 0.09329 0.87865 0.09607 0.87987 0.09931 C 0.88178 0.10417 0.88282 0.10926 0.88438 0.11435 C 0.88438 0.11435 0.88785 0.13796 0.88785 0.14121 C 0.88785 0.1419 0.88577 0.15926 0.8856 0.16065 C 0.88507 0.16296 0.88386 0.16458 0.88334 0.16667 C 0.88143 0.17222 0.88282 0.1713 0.87987 0.17732 C 0.87935 0.17847 0.87848 0.17917 0.87761 0.18033 C 0.87501 0.19051 0.87865 0.17801 0.8731 0.19074 C 0.87257 0.19213 0.87275 0.19398 0.87205 0.19514 C 0.87084 0.19746 0.86876 0.19884 0.86754 0.20116 C 0.8665 0.20301 0.86632 0.20533 0.86528 0.20718 C 0.86372 0.20996 0.86146 0.21227 0.85973 0.21458 C 0.85886 0.21574 0.85834 0.2169 0.85747 0.21759 C 0.85556 0.21921 0.85365 0.22037 0.85174 0.22222 C 0.85087 0.22292 0.85035 0.22431 0.84948 0.22523 C 0.84775 0.22685 0.84584 0.22801 0.84393 0.22963 C 0.83716 0.23519 0.84393 0.22963 0.83716 0.23704 C 0.83421 0.24051 0.83282 0.24051 0.82935 0.24306 C 0.82813 0.24398 0.82709 0.24514 0.82587 0.24607 C 0.82292 0.24861 0.81928 0.25162 0.8158 0.25371 C 0.81494 0.25417 0.80504 0.25972 0.80122 0.26111 C 0.78403 0.26736 0.77987 0.26898 0.76077 0.27315 C 0.73299 0.27917 0.73212 0.2794 0.70678 0.28056 L 0.66858 0.28218 C 0.61146 0.28426 0.64358 0.28264 0.59896 0.28519 C 0.59341 0.28611 0.58646 0.2875 0.58091 0.28796 C 0.57344 0.28866 0.56598 0.28912 0.55851 0.28958 L 0.5382 0.29097 C 0.5198 0.29259 0.48837 0.29468 0.4698 0.29861 L 0.44844 0.30301 C 0.44723 0.30347 0.44619 0.30417 0.44497 0.30463 C 0.44046 0.30625 0.43594 0.30718 0.4316 0.30903 C 0.42501 0.31181 0.41876 0.31505 0.41233 0.31806 C 0.41129 0.31852 0.41007 0.31875 0.40903 0.31945 C 0.39566 0.32847 0.39549 0.32778 0.38316 0.33912 C 0.38004 0.3419 0.37691 0.34445 0.37414 0.34792 C 0.36667 0.3581 0.36667 0.36042 0.36303 0.37199 C 0.36337 0.3794 0.36285 0.38704 0.36407 0.39445 C 0.36476 0.39838 0.36702 0.40162 0.36858 0.40486 C 0.37257 0.4132 0.37657 0.41713 0.38438 0.4213 C 0.40226 0.43102 0.38976 0.425 0.41233 0.43333 C 0.41355 0.4338 0.41459 0.43472 0.4158 0.43496 C 0.42431 0.43611 0.43299 0.43681 0.44167 0.43796 C 0.46667 0.43611 0.45816 0.43704 0.48438 0.43333 C 0.49115 0.43241 0.49792 0.43195 0.50452 0.43033 C 0.50869 0.4294 0.51285 0.42824 0.51685 0.42732 C 0.51997 0.42685 0.52292 0.42639 0.52587 0.42593 L 0.53386 0.42431 C 0.5533 0.4169 0.529 0.42662 0.5507 0.4169 C 0.55869 0.4132 0.55764 0.41482 0.56528 0.41088 C 0.5698 0.40857 0.57396 0.40463 0.57865 0.40347 C 0.59254 0.39977 0.57535 0.40417 0.59115 0.40046 C 0.59289 0.4 0.5948 0.39954 0.59671 0.39884 C 0.60157 0.39954 0.6066 0.39838 0.61129 0.40046 C 0.61389 0.40162 0.61546 0.40486 0.61702 0.40787 L 0.62136 0.4169 C 0.62223 0.41829 0.6231 0.41968 0.62362 0.4213 C 0.62657 0.43102 0.62501 0.42639 0.62813 0.43496 C 0.62848 0.43727 0.62882 0.43982 0.62935 0.44236 C 0.62987 0.44491 0.63073 0.44746 0.6316 0.44977 C 0.63264 0.45324 0.63421 0.45741 0.63612 0.46042 C 0.63803 0.46366 0.64289 0.46829 0.64497 0.46921 C 0.64688 0.47037 0.64879 0.47107 0.6507 0.47222 C 0.65191 0.47315 0.65278 0.47477 0.654 0.47523 C 0.65573 0.47616 0.65782 0.47616 0.65973 0.47685 C 0.66823 0.47963 0.65695 0.47708 0.66754 0.47986 C 0.6698 0.48033 0.67205 0.48056 0.67431 0.48125 C 0.67761 0.48264 0.68091 0.48496 0.68438 0.48588 C 0.69827 0.48958 0.68091 0.48496 0.69671 0.48889 C 0.69862 0.48935 0.70053 0.48982 0.70226 0.49028 C 0.70539 0.49097 0.70834 0.49144 0.71129 0.4919 C 0.72431 0.49352 0.72848 0.49375 0.74289 0.49491 C 0.74948 0.49421 0.75626 0.49421 0.76303 0.49329 C 0.76962 0.49236 0.7757 0.48982 0.78212 0.48727 C 0.78334 0.48634 0.78438 0.48542 0.78542 0.48426 C 0.78629 0.48333 0.78768 0.48125 0.78768 0.48125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-Three content lef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221882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hree content left-Header blu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2230580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hree content left-Header gold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300694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80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rick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75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BABC69B6-BBD3-5048-9D38-98A97F60ED2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722313"/>
            <a:ext cx="9144000" cy="538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45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hree content left-Gold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1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-Resource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43199" cy="1665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E84CF7-4F55-774F-A728-E1EC71F23A51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50" y="2486025"/>
            <a:ext cx="2743200" cy="1667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689D8D-E277-0948-B4B0-FC90D26F7F7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50" y="4260414"/>
            <a:ext cx="2743200" cy="1867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85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-Resource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08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21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bove-Header and bullet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518699"/>
            <a:ext cx="5022905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87556" y="1518699"/>
            <a:ext cx="2915755" cy="19003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ADCB4C3-0B73-2049-979A-150889CF877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87555" y="3539656"/>
            <a:ext cx="2915755" cy="19878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2309782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06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-LINK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49A2B6-7ACE-A543-88F7-2EC77F328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49" y="2512007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8A2827-C4C0-3847-83D6-1F334C100E2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49" y="4306463"/>
            <a:ext cx="2788186" cy="18024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037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00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OBE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DE43E-86A8-254A-A68B-DFF0F7354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35072"/>
            <a:ext cx="9144000" cy="4175074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936345-D1E0-194D-ACE7-FD06E0F388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213" y="5053014"/>
            <a:ext cx="7007225" cy="394886"/>
          </a:xfrm>
        </p:spPr>
        <p:txBody>
          <a:bodyPr/>
          <a:lstStyle>
            <a:lvl1pPr marL="0" indent="0" algn="ctr">
              <a:buNone/>
              <a:defRPr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Header Here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1788F8DA-CBCF-8D4D-B073-7558B858F80E}"/>
              </a:ext>
            </a:extLst>
          </p:cNvPr>
          <p:cNvSpPr txBox="1"/>
          <p:nvPr userDrawn="1"/>
        </p:nvSpPr>
        <p:spPr>
          <a:xfrm>
            <a:off x="1319213" y="5536168"/>
            <a:ext cx="7007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BE8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GLOBE Countries and Members Map</a:t>
            </a:r>
          </a:p>
        </p:txBody>
      </p:sp>
    </p:spTree>
    <p:extLst>
      <p:ext uri="{BB962C8B-B14F-4D97-AF65-F5344CB8AC3E}">
        <p14:creationId xmlns:p14="http://schemas.microsoft.com/office/powerpoint/2010/main" val="1217661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-MORE Info About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21A2735-0204-C146-842A-909D02386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30" b="15334"/>
          <a:stretch/>
        </p:blipFill>
        <p:spPr>
          <a:xfrm>
            <a:off x="-802" y="664143"/>
            <a:ext cx="9144000" cy="3522847"/>
          </a:xfrm>
          <a:prstGeom prst="rect">
            <a:avLst/>
          </a:prstGeom>
          <a:ln w="3175">
            <a:noFill/>
          </a:ln>
          <a:effectLst>
            <a:outerShdw blurRad="3048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Shape 73">
            <a:hlinkClick r:id="rId3"/>
            <a:extLst>
              <a:ext uri="{FF2B5EF4-FFF2-40B4-BE49-F238E27FC236}">
                <a16:creationId xmlns:a16="http://schemas.microsoft.com/office/drawing/2014/main" id="{E3D98638-21BB-4240-9F5A-63AECA10FFCF}"/>
              </a:ext>
            </a:extLst>
          </p:cNvPr>
          <p:cNvSpPr txBox="1"/>
          <p:nvPr userDrawn="1"/>
        </p:nvSpPr>
        <p:spPr>
          <a:xfrm>
            <a:off x="567891" y="4365671"/>
            <a:ext cx="7921591" cy="44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rPr>
              <a:t>More Information About The GLOBE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0ED28ED7-9F91-FE45-9232-2B1C48F923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79800" y="5247605"/>
            <a:ext cx="440797" cy="394046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B8ED8F51-C210-C740-AA77-F3D36CD748B8}"/>
              </a:ext>
            </a:extLst>
          </p:cNvPr>
          <p:cNvSpPr txBox="1"/>
          <p:nvPr userDrawn="1"/>
        </p:nvSpPr>
        <p:spPr>
          <a:xfrm>
            <a:off x="3666313" y="4859023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A2E5A"/>
                </a:solidFill>
              </a:rPr>
              <a:t>www.globe.gov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0D73D1-9FAE-504A-8958-CC831211AF2A}"/>
              </a:ext>
            </a:extLst>
          </p:cNvPr>
          <p:cNvGrpSpPr/>
          <p:nvPr userDrawn="1"/>
        </p:nvGrpSpPr>
        <p:grpSpPr>
          <a:xfrm>
            <a:off x="3441079" y="5783342"/>
            <a:ext cx="2197347" cy="228600"/>
            <a:chOff x="3441079" y="5791538"/>
            <a:chExt cx="2197347" cy="228600"/>
          </a:xfrm>
        </p:grpSpPr>
        <p:pic>
          <p:nvPicPr>
            <p:cNvPr id="6" name="Shape 184" descr="C:\Users\kristina\Documents\GLOBE_All\NewsBrief\February_2018_NewsBrief\FB Logo.png">
              <a:hlinkClick r:id="rId5"/>
              <a:extLst>
                <a:ext uri="{FF2B5EF4-FFF2-40B4-BE49-F238E27FC236}">
                  <a16:creationId xmlns:a16="http://schemas.microsoft.com/office/drawing/2014/main" id="{9E21A6C7-9DD4-3B45-B80A-AE15C05AC0C5}"/>
                </a:ext>
              </a:extLst>
            </p:cNvPr>
            <p:cNvPicPr preferRelativeResize="0"/>
            <p:nvPr userDrawn="1"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41079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85" descr="C:\Users\kristina\Documents\GLOBE_All\NewsBrief\February_2018_NewsBrief\YouTube Logo.png">
              <a:hlinkClick r:id="rId7"/>
              <a:extLst>
                <a:ext uri="{FF2B5EF4-FFF2-40B4-BE49-F238E27FC236}">
                  <a16:creationId xmlns:a16="http://schemas.microsoft.com/office/drawing/2014/main" id="{652AD84A-2409-EE4D-9990-EC322988F7D3}"/>
                </a:ext>
              </a:extLst>
            </p:cNvPr>
            <p:cNvPicPr preferRelativeResize="0"/>
            <p:nvPr userDrawn="1"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3326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86" descr="C:\Users\kristina\Documents\GLOBE_All\NewsBrief\February_2018_NewsBrief\Pinterest Logo.png">
              <a:hlinkClick r:id="rId9"/>
              <a:extLst>
                <a:ext uri="{FF2B5EF4-FFF2-40B4-BE49-F238E27FC236}">
                  <a16:creationId xmlns:a16="http://schemas.microsoft.com/office/drawing/2014/main" id="{2A60DB09-F857-584E-963F-2A9E874DCE74}"/>
                </a:ext>
              </a:extLst>
            </p:cNvPr>
            <p:cNvPicPr preferRelativeResize="0"/>
            <p:nvPr userDrawn="1"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425453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87" descr="C:\Users\kristina\Documents\GLOBE_All\NewsBrief\February_2018_NewsBrief\Instagram logo.png">
              <a:hlinkClick r:id="rId11"/>
              <a:extLst>
                <a:ext uri="{FF2B5EF4-FFF2-40B4-BE49-F238E27FC236}">
                  <a16:creationId xmlns:a16="http://schemas.microsoft.com/office/drawing/2014/main" id="{6223619B-7993-314E-A6DB-B85E30F3B2FE}"/>
                </a:ext>
              </a:extLst>
            </p:cNvPr>
            <p:cNvPicPr preferRelativeResize="0"/>
            <p:nvPr userDrawn="1"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917640" y="5791538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188" descr="C:\Users\kristina\Documents\GLOBE_All\NewsBrief\February_2018_NewsBrief\Twitter Logo.png">
              <a:hlinkClick r:id="rId13"/>
              <a:extLst>
                <a:ext uri="{FF2B5EF4-FFF2-40B4-BE49-F238E27FC236}">
                  <a16:creationId xmlns:a16="http://schemas.microsoft.com/office/drawing/2014/main" id="{9232B11A-56BD-9946-93BA-677E19839704}"/>
                </a:ext>
              </a:extLst>
            </p:cNvPr>
            <p:cNvPicPr preferRelativeResize="0"/>
            <p:nvPr userDrawn="1"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3141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713047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-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77" descr="left_globe.png">
            <a:extLst>
              <a:ext uri="{FF2B5EF4-FFF2-40B4-BE49-F238E27FC236}">
                <a16:creationId xmlns:a16="http://schemas.microsoft.com/office/drawing/2014/main" id="{69207EF1-B1B3-5647-9425-BE1735EC60B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6">
            <a:extLst>
              <a:ext uri="{FF2B5EF4-FFF2-40B4-BE49-F238E27FC236}">
                <a16:creationId xmlns:a16="http://schemas.microsoft.com/office/drawing/2014/main" id="{049D465F-ACC5-4F41-9891-1DA80D3D1636}"/>
              </a:ext>
            </a:extLst>
          </p:cNvPr>
          <p:cNvSpPr txBox="1">
            <a:spLocks/>
          </p:cNvSpPr>
          <p:nvPr userDrawn="1"/>
        </p:nvSpPr>
        <p:spPr>
          <a:xfrm>
            <a:off x="2444208" y="1108128"/>
            <a:ext cx="5997756" cy="6974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marR="0" lvl="0" indent="-3429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rgbClr val="9B2600"/>
                </a:solidFill>
              </a:rPr>
              <a:t>CONTACT</a:t>
            </a:r>
            <a:r>
              <a:rPr lang="en-US" sz="3200" dirty="0">
                <a:solidFill>
                  <a:srgbClr val="9B2600"/>
                </a:solidFill>
              </a:rPr>
              <a:t> </a:t>
            </a:r>
            <a:r>
              <a:rPr lang="en-US" sz="3600" dirty="0">
                <a:solidFill>
                  <a:srgbClr val="9B2600"/>
                </a:solidFill>
              </a:rPr>
              <a:t>INFORMATION</a:t>
            </a: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0454D74B-76E7-A54F-B678-299E016F95EB}"/>
              </a:ext>
            </a:extLst>
          </p:cNvPr>
          <p:cNvSpPr txBox="1"/>
          <p:nvPr userDrawn="1"/>
        </p:nvSpPr>
        <p:spPr>
          <a:xfrm>
            <a:off x="4580713" y="5301464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A2E5A"/>
                </a:solidFill>
              </a:rPr>
              <a:t>www.globe.gov</a:t>
            </a:r>
          </a:p>
        </p:txBody>
      </p:sp>
      <p:sp>
        <p:nvSpPr>
          <p:cNvPr id="14" name="Shape 75">
            <a:extLst>
              <a:ext uri="{FF2B5EF4-FFF2-40B4-BE49-F238E27FC236}">
                <a16:creationId xmlns:a16="http://schemas.microsoft.com/office/drawing/2014/main" id="{341A5114-A951-CF46-A034-3D8BD8FD8E09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752896" y="2163206"/>
            <a:ext cx="5689068" cy="199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B2600"/>
              </a:buClr>
              <a:buSzPts val="3600"/>
              <a:buFont typeface="Arial"/>
              <a:buNone/>
              <a:defRPr sz="1800" b="0" i="0" u="none" strike="noStrike" cap="non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spcAft>
                <a:spcPts val="0"/>
              </a:spcAft>
            </a:pPr>
            <a:r>
              <a:rPr lang="en-US" dirty="0"/>
              <a:t>YOUR NAME, TITLE</a:t>
            </a:r>
            <a:br>
              <a:rPr lang="en-US" dirty="0"/>
            </a:br>
            <a:r>
              <a:rPr lang="en-US" dirty="0"/>
              <a:t>Organization</a:t>
            </a:r>
            <a:br>
              <a:rPr lang="en-US" dirty="0"/>
            </a:br>
            <a:r>
              <a:rPr lang="en-US" dirty="0"/>
              <a:t>Website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4514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1458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>
            <a:extLst>
              <a:ext uri="{FF2B5EF4-FFF2-40B4-BE49-F238E27FC236}">
                <a16:creationId xmlns:a16="http://schemas.microsoft.com/office/drawing/2014/main" id="{D6706374-E286-D14E-AF08-639A72B44182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949934" y="1280160"/>
            <a:ext cx="5491422" cy="114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ADD TITLE</a:t>
            </a:r>
            <a:endParaRPr dirty="0"/>
          </a:p>
        </p:txBody>
      </p:sp>
      <p:sp>
        <p:nvSpPr>
          <p:cNvPr id="8" name="Shape 16">
            <a:extLst>
              <a:ext uri="{FF2B5EF4-FFF2-40B4-BE49-F238E27FC236}">
                <a16:creationId xmlns:a16="http://schemas.microsoft.com/office/drawing/2014/main" id="{A18EFABB-21E3-D94B-A3FE-A7F842EB481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20106" y="2932695"/>
            <a:ext cx="4351078" cy="90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ADD SUBTITLE</a:t>
            </a:r>
            <a:endParaRPr dirty="0"/>
          </a:p>
        </p:txBody>
      </p:sp>
      <p:pic>
        <p:nvPicPr>
          <p:cNvPr id="9" name="Shape 17" descr="left_globe.png">
            <a:extLst>
              <a:ext uri="{FF2B5EF4-FFF2-40B4-BE49-F238E27FC236}">
                <a16:creationId xmlns:a16="http://schemas.microsoft.com/office/drawing/2014/main" id="{EC1633FA-1F76-064D-A038-BB172243011E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A07A5-C245-1E4E-B158-F637FB28C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9488" y="4186238"/>
            <a:ext cx="4351337" cy="809625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date 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302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8317366" y="6404294"/>
            <a:ext cx="197985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36702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le - Bullets - Four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686125"/>
            <a:ext cx="4908813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33010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7C92ADC1-522D-C646-B5D8-4E2C1449CF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33010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B469994D-BAF6-8F48-AE67-788918D60C3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092847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003CCF5-EA19-3742-A8EF-BF667D5765D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2847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54487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Header-One Content-c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554" y="847023"/>
            <a:ext cx="8221978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1927" y="1399430"/>
            <a:ext cx="8221978" cy="392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6" name="Shape 21">
            <a:extLst>
              <a:ext uri="{FF2B5EF4-FFF2-40B4-BE49-F238E27FC236}">
                <a16:creationId xmlns:a16="http://schemas.microsoft.com/office/drawing/2014/main" id="{6FAB94CB-2D2F-DE44-ACF4-AAE05C2B3B9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8235232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787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Full-page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300" y="1023730"/>
            <a:ext cx="7880904" cy="4313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Shape 21">
            <a:extLst>
              <a:ext uri="{FF2B5EF4-FFF2-40B4-BE49-F238E27FC236}">
                <a16:creationId xmlns:a16="http://schemas.microsoft.com/office/drawing/2014/main" id="{0FE32D8B-27B8-EE46-BCB6-355D07B5068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7880903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42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Header-Bullets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Shape 21">
            <a:extLst>
              <a:ext uri="{FF2B5EF4-FFF2-40B4-BE49-F238E27FC236}">
                <a16:creationId xmlns:a16="http://schemas.microsoft.com/office/drawing/2014/main" id="{95F4A33A-BC5E-4942-987E-A1C1EE3AD81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95300" y="5003824"/>
            <a:ext cx="8204200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16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Header-Four square Content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9"/>
            <a:ext cx="2013229" cy="18189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202CAC-584F-3F44-84D4-E11A8B820C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9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F4C3063-ED6C-344B-B123-A9C241ABE0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58958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3FF73B85-2FE0-EB43-8AA0-4B1B2BA418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2615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FABAD64-901E-4141-854F-E87B0F2724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86271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3936446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Left Title bullets-Right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9DA13FE-A409-E947-8A9F-05789E3E1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1048202"/>
            <a:ext cx="4100554" cy="5073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A5242F-17C1-F54A-888E-890FB1501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212" y="1936343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50A8C-4E3D-0E44-9867-C3406C9D9F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8213" y="1587331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755BC5-5A5C-5749-8747-107CB66EAFB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813051" y="1048202"/>
            <a:ext cx="3909530" cy="48572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DDBBD07-F0C9-EB4A-90EA-172AADB3A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8211" y="3229445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E3A4250-6AAF-2E42-B282-1CA4DDFD1E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212" y="2880433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7E95A35-0C46-2B4B-B643-F750757E30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8210" y="4528450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F20C62F-04E6-AE40-96AC-089C626953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8211" y="4179438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</p:spTree>
    <p:extLst>
      <p:ext uri="{BB962C8B-B14F-4D97-AF65-F5344CB8AC3E}">
        <p14:creationId xmlns:p14="http://schemas.microsoft.com/office/powerpoint/2010/main" val="1908313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859651"/>
            <a:ext cx="7886700" cy="8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37B0ABC-D162-774F-AB22-C297552B8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825626"/>
            <a:ext cx="7886700" cy="4078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Shape 12">
            <a:extLst>
              <a:ext uri="{FF2B5EF4-FFF2-40B4-BE49-F238E27FC236}">
                <a16:creationId xmlns:a16="http://schemas.microsoft.com/office/drawing/2014/main" id="{1968F84D-0F22-2547-B41D-9E3C84D2CEEB}"/>
              </a:ext>
            </a:extLst>
          </p:cNvPr>
          <p:cNvPicPr preferRelativeResize="0"/>
          <p:nvPr userDrawn="1"/>
        </p:nvPicPr>
        <p:blipFill rotWithShape="1">
          <a:blip r:embed="rId40">
            <a:alphaModFix/>
          </a:blip>
          <a:srcRect l="1002" r="1050"/>
          <a:stretch/>
        </p:blipFill>
        <p:spPr>
          <a:xfrm>
            <a:off x="-1" y="6118916"/>
            <a:ext cx="9144001" cy="73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ACBF5-8A78-6A42-8E60-76A8DA8E4239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0" y="-1"/>
            <a:ext cx="9144000" cy="72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61" r:id="rId2"/>
    <p:sldLayoutId id="2147483709" r:id="rId3"/>
    <p:sldLayoutId id="2147483692" r:id="rId4"/>
    <p:sldLayoutId id="2147483662" r:id="rId5"/>
    <p:sldLayoutId id="2147483673" r:id="rId6"/>
    <p:sldLayoutId id="2147483706" r:id="rId7"/>
    <p:sldLayoutId id="2147483707" r:id="rId8"/>
    <p:sldLayoutId id="2147483672" r:id="rId9"/>
    <p:sldLayoutId id="2147483691" r:id="rId10"/>
    <p:sldLayoutId id="2147483708" r:id="rId11"/>
    <p:sldLayoutId id="2147483693" r:id="rId12"/>
    <p:sldLayoutId id="2147483694" r:id="rId13"/>
    <p:sldLayoutId id="2147483664" r:id="rId14"/>
    <p:sldLayoutId id="2147483679" r:id="rId15"/>
    <p:sldLayoutId id="2147483674" r:id="rId16"/>
    <p:sldLayoutId id="2147483676" r:id="rId17"/>
    <p:sldLayoutId id="2147483695" r:id="rId18"/>
    <p:sldLayoutId id="2147483683" r:id="rId19"/>
    <p:sldLayoutId id="2147483678" r:id="rId20"/>
    <p:sldLayoutId id="2147483697" r:id="rId21"/>
    <p:sldLayoutId id="2147483698" r:id="rId22"/>
    <p:sldLayoutId id="2147483696" r:id="rId23"/>
    <p:sldLayoutId id="2147483699" r:id="rId24"/>
    <p:sldLayoutId id="2147483687" r:id="rId25"/>
    <p:sldLayoutId id="2147483700" r:id="rId26"/>
    <p:sldLayoutId id="2147483701" r:id="rId27"/>
    <p:sldLayoutId id="2147483702" r:id="rId28"/>
    <p:sldLayoutId id="2147483712" r:id="rId29"/>
    <p:sldLayoutId id="2147483703" r:id="rId30"/>
    <p:sldLayoutId id="2147483704" r:id="rId31"/>
    <p:sldLayoutId id="2147483705" r:id="rId32"/>
    <p:sldLayoutId id="2147483690" r:id="rId33"/>
    <p:sldLayoutId id="2147483681" r:id="rId34"/>
    <p:sldLayoutId id="2147483710" r:id="rId35"/>
    <p:sldLayoutId id="2147483667" r:id="rId36"/>
    <p:sldLayoutId id="2147483713" r:id="rId37"/>
    <p:sldLayoutId id="2147483714" r:id="rId3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9B26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000"/>
        </a:spcBef>
        <a:buClr>
          <a:srgbClr val="29488D"/>
        </a:buClr>
        <a:buSzPct val="125000"/>
        <a:buFont typeface="Arial" panose="020B0604020202020204" pitchFamily="34" charset="0"/>
        <a:buChar char="•"/>
        <a:tabLst/>
        <a:defRPr sz="2400" b="1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9113" indent="-320675" algn="l" defTabSz="914400" rtl="0" eaLnBrk="1" latinLnBrk="0" hangingPunct="1">
        <a:lnSpc>
          <a:spcPct val="90000"/>
        </a:lnSpc>
        <a:spcBef>
          <a:spcPts val="500"/>
        </a:spcBef>
        <a:buClr>
          <a:srgbClr val="2A56B3"/>
        </a:buClr>
        <a:buSzPct val="125000"/>
        <a:buFont typeface="Arial" panose="020B0604020202020204" pitchFamily="34" charset="0"/>
        <a:buChar char="•"/>
        <a:tabLst/>
        <a:defRPr sz="24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35000" indent="-231775" algn="l" defTabSz="914400" rtl="0" eaLnBrk="1" latinLnBrk="0" hangingPunct="1">
        <a:lnSpc>
          <a:spcPct val="90000"/>
        </a:lnSpc>
        <a:spcBef>
          <a:spcPts val="500"/>
        </a:spcBef>
        <a:buClr>
          <a:srgbClr val="BE8E2D"/>
        </a:buClr>
        <a:buSzPct val="125000"/>
        <a:buFont typeface="Arial" panose="020B0604020202020204" pitchFamily="34" charset="0"/>
        <a:buChar char="•"/>
        <a:tabLst/>
        <a:defRPr sz="20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1688" indent="-174625" algn="l" defTabSz="914400" rtl="0" eaLnBrk="1" latinLnBrk="0" hangingPunct="1">
        <a:lnSpc>
          <a:spcPct val="90000"/>
        </a:lnSpc>
        <a:spcBef>
          <a:spcPts val="500"/>
        </a:spcBef>
        <a:buClr>
          <a:srgbClr val="D39F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31875" indent="-166688" algn="l" defTabSz="914400" rtl="0" eaLnBrk="1" latinLnBrk="0" hangingPunct="1">
        <a:lnSpc>
          <a:spcPct val="90000"/>
        </a:lnSpc>
        <a:spcBef>
          <a:spcPts val="500"/>
        </a:spcBef>
        <a:buClr>
          <a:srgbClr val="DCA3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0" userDrawn="1">
          <p15:clr>
            <a:srgbClr val="F26B43"/>
          </p15:clr>
        </p15:guide>
        <p15:guide id="2" pos="3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1CD56-0A46-E944-9F1B-68D2CC19F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445" y="1789932"/>
            <a:ext cx="5491422" cy="1142763"/>
          </a:xfrm>
        </p:spPr>
        <p:txBody>
          <a:bodyPr>
            <a:normAutofit fontScale="90000"/>
          </a:bodyPr>
          <a:lstStyle/>
          <a:p>
            <a:r>
              <a:rPr lang="en-US" dirty="0"/>
              <a:t>A Review of The Role of GLOBE Teachers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DEC46-3C15-134B-A387-23244E132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9747" y="3106290"/>
            <a:ext cx="4351078" cy="90635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Joan B. </a:t>
            </a:r>
            <a:r>
              <a:rPr lang="en-US" dirty="0" err="1"/>
              <a:t>Callope</a:t>
            </a:r>
            <a:endParaRPr lang="en-US" dirty="0"/>
          </a:p>
          <a:p>
            <a:r>
              <a:rPr lang="en-US" dirty="0"/>
              <a:t>Philippines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7DB16E-E7C1-3147-95C6-1EFB58D7CA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Philippines</a:t>
            </a:r>
          </a:p>
          <a:p>
            <a:r>
              <a:rPr lang="en-US" dirty="0"/>
              <a:t>22 May 2020</a:t>
            </a:r>
          </a:p>
        </p:txBody>
      </p:sp>
    </p:spTree>
    <p:extLst>
      <p:ext uri="{BB962C8B-B14F-4D97-AF65-F5344CB8AC3E}">
        <p14:creationId xmlns:p14="http://schemas.microsoft.com/office/powerpoint/2010/main" val="1976615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495300" y="814743"/>
            <a:ext cx="7886700" cy="830244"/>
          </a:xfrm>
          <a:prstGeom prst="rect">
            <a:avLst/>
          </a:prstGeom>
        </p:spPr>
        <p:txBody>
          <a:bodyPr/>
          <a:lstStyle/>
          <a:p>
            <a:r>
              <a:rPr lang="x-none" dirty="0"/>
              <a:t>Promotion of GLOBE Program</a:t>
            </a:r>
            <a:endParaRPr dirty="0"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620056" y="2153048"/>
            <a:ext cx="4955790" cy="399817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1000"/>
              </a:lnSpc>
              <a:buFont typeface="Wingdings" charset="2"/>
              <a:buChar char="Ø"/>
            </a:pPr>
            <a:r>
              <a:rPr lang="x-none" dirty="0"/>
              <a:t> Sending GLOBE news                    via email </a:t>
            </a:r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>
              <a:lnSpc>
                <a:spcPct val="81000"/>
              </a:lnSpc>
              <a:buFont typeface="Wingdings" charset="2"/>
              <a:buChar char="Ø"/>
            </a:pPr>
            <a:r>
              <a:rPr lang="x-none" dirty="0"/>
              <a:t>Use of social media</a:t>
            </a:r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>
              <a:lnSpc>
                <a:spcPct val="81000"/>
              </a:lnSpc>
              <a:buFont typeface="Wingdings" charset="2"/>
              <a:buChar char="Ø"/>
            </a:pPr>
            <a:r>
              <a:rPr lang="x-none" dirty="0"/>
              <a:t>Conducting webinars</a:t>
            </a:r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>
              <a:lnSpc>
                <a:spcPct val="81000"/>
              </a:lnSpc>
            </a:pPr>
            <a:endParaRPr lang="x-none" dirty="0"/>
          </a:p>
          <a:p>
            <a:pPr>
              <a:lnSpc>
                <a:spcPct val="81000"/>
              </a:lnSpc>
            </a:pPr>
            <a:endParaRPr dirty="0"/>
          </a:p>
        </p:txBody>
      </p:sp>
      <p:pic>
        <p:nvPicPr>
          <p:cNvPr id="2" name="Picture 1" descr="Screen Shot 2020-05-22 at 4.18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22" y="1982682"/>
            <a:ext cx="2624878" cy="258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0692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495300" y="814743"/>
            <a:ext cx="7886700" cy="830244"/>
          </a:xfrm>
          <a:prstGeom prst="rect">
            <a:avLst/>
          </a:prstGeom>
        </p:spPr>
        <p:txBody>
          <a:bodyPr/>
          <a:lstStyle/>
          <a:p>
            <a:r>
              <a:rPr lang="x-none"/>
              <a:t>Promotion of GLOBE Program</a:t>
            </a:r>
            <a:endParaRPr dirty="0"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620056" y="1717751"/>
            <a:ext cx="4955790" cy="7250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1000"/>
              </a:lnSpc>
              <a:buFont typeface="Wingdings" charset="2"/>
              <a:buChar char="Ø"/>
            </a:pPr>
            <a:r>
              <a:rPr lang="x-none" dirty="0"/>
              <a:t> Sending GLOBE news                    via email </a:t>
            </a:r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 marL="0" indent="0">
              <a:lnSpc>
                <a:spcPct val="81000"/>
              </a:lnSpc>
              <a:buNone/>
            </a:pPr>
            <a:endParaRPr lang="en-US" dirty="0"/>
          </a:p>
          <a:p>
            <a:pPr marL="0" indent="0">
              <a:lnSpc>
                <a:spcPct val="81000"/>
              </a:lnSpc>
              <a:buNone/>
            </a:pPr>
            <a:endParaRPr lang="x-none"/>
          </a:p>
          <a:p>
            <a:pPr>
              <a:lnSpc>
                <a:spcPct val="81000"/>
              </a:lnSpc>
            </a:pPr>
            <a:endParaRPr dirty="0"/>
          </a:p>
        </p:txBody>
      </p:sp>
      <p:sp>
        <p:nvSpPr>
          <p:cNvPr id="5" name="Shape 146">
            <a:extLst>
              <a:ext uri="{FF2B5EF4-FFF2-40B4-BE49-F238E27FC236}">
                <a16:creationId xmlns:a16="http://schemas.microsoft.com/office/drawing/2014/main" id="{64F1FB37-C2A2-E046-917C-1B2C708051B9}"/>
              </a:ext>
            </a:extLst>
          </p:cNvPr>
          <p:cNvSpPr txBox="1">
            <a:spLocks/>
          </p:cNvSpPr>
          <p:nvPr/>
        </p:nvSpPr>
        <p:spPr>
          <a:xfrm>
            <a:off x="117413" y="2865691"/>
            <a:ext cx="2784764" cy="2393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1000"/>
              </a:lnSpc>
              <a:buFont typeface="Wingdings" pitchFamily="2" charset="2"/>
              <a:buChar char="ü"/>
            </a:pPr>
            <a:r>
              <a:rPr lang="en-PH" dirty="0"/>
              <a:t>Use the Workshop Administration Tool</a:t>
            </a:r>
          </a:p>
          <a:p>
            <a:pPr>
              <a:lnSpc>
                <a:spcPct val="81000"/>
              </a:lnSpc>
              <a:buFont typeface="Wingdings" pitchFamily="2" charset="2"/>
              <a:buChar char="ü"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>
              <a:lnSpc>
                <a:spcPct val="81000"/>
              </a:lnSpc>
            </a:pPr>
            <a:endParaRPr lang="en-P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3EC33B-DC87-C240-811E-4644424E4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177" y="2515578"/>
            <a:ext cx="6200260" cy="309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1200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495300" y="814743"/>
            <a:ext cx="7886700" cy="830244"/>
          </a:xfrm>
          <a:prstGeom prst="rect">
            <a:avLst/>
          </a:prstGeom>
        </p:spPr>
        <p:txBody>
          <a:bodyPr/>
          <a:lstStyle/>
          <a:p>
            <a:r>
              <a:rPr lang="x-none"/>
              <a:t>Promotion of GLOBE Program</a:t>
            </a:r>
            <a:endParaRPr dirty="0"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515009" y="1537596"/>
            <a:ext cx="4955790" cy="7250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1000"/>
              </a:lnSpc>
              <a:buFont typeface="Wingdings" charset="2"/>
              <a:buChar char="Ø"/>
            </a:pPr>
            <a:r>
              <a:rPr lang="x-none" dirty="0"/>
              <a:t> Sending GLOBE news                    via email </a:t>
            </a:r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 marL="0" indent="0">
              <a:lnSpc>
                <a:spcPct val="81000"/>
              </a:lnSpc>
              <a:buNone/>
            </a:pPr>
            <a:endParaRPr lang="en-US" dirty="0"/>
          </a:p>
          <a:p>
            <a:pPr marL="0" indent="0">
              <a:lnSpc>
                <a:spcPct val="81000"/>
              </a:lnSpc>
              <a:buNone/>
            </a:pPr>
            <a:endParaRPr lang="x-none"/>
          </a:p>
          <a:p>
            <a:pPr>
              <a:lnSpc>
                <a:spcPct val="81000"/>
              </a:lnSpc>
            </a:pPr>
            <a:endParaRPr dirty="0"/>
          </a:p>
        </p:txBody>
      </p:sp>
      <p:sp>
        <p:nvSpPr>
          <p:cNvPr id="5" name="Shape 146">
            <a:extLst>
              <a:ext uri="{FF2B5EF4-FFF2-40B4-BE49-F238E27FC236}">
                <a16:creationId xmlns:a16="http://schemas.microsoft.com/office/drawing/2014/main" id="{64F1FB37-C2A2-E046-917C-1B2C708051B9}"/>
              </a:ext>
            </a:extLst>
          </p:cNvPr>
          <p:cNvSpPr txBox="1">
            <a:spLocks/>
          </p:cNvSpPr>
          <p:nvPr/>
        </p:nvSpPr>
        <p:spPr>
          <a:xfrm>
            <a:off x="235048" y="2985512"/>
            <a:ext cx="1948721" cy="2425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1000"/>
              </a:lnSpc>
              <a:buFont typeface="Wingdings" pitchFamily="2" charset="2"/>
              <a:buChar char="ü"/>
            </a:pPr>
            <a:r>
              <a:rPr lang="en-PH" dirty="0"/>
              <a:t>Click Launch Admin Workshop</a:t>
            </a:r>
          </a:p>
          <a:p>
            <a:pPr>
              <a:lnSpc>
                <a:spcPct val="81000"/>
              </a:lnSpc>
              <a:buFont typeface="Wingdings" pitchFamily="2" charset="2"/>
              <a:buChar char="ü"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>
              <a:lnSpc>
                <a:spcPct val="81000"/>
              </a:lnSpc>
            </a:pPr>
            <a:endParaRPr lang="en-P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7B90E-5B01-B145-96CC-93F86710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625" y="2262659"/>
            <a:ext cx="6902962" cy="359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797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495300" y="814743"/>
            <a:ext cx="7886700" cy="830244"/>
          </a:xfrm>
          <a:prstGeom prst="rect">
            <a:avLst/>
          </a:prstGeom>
        </p:spPr>
        <p:txBody>
          <a:bodyPr/>
          <a:lstStyle/>
          <a:p>
            <a:r>
              <a:rPr lang="x-none"/>
              <a:t>Promotion of GLOBE Program</a:t>
            </a:r>
            <a:endParaRPr dirty="0"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620056" y="1717751"/>
            <a:ext cx="4955790" cy="7250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1000"/>
              </a:lnSpc>
              <a:buFont typeface="Wingdings" charset="2"/>
              <a:buChar char="Ø"/>
            </a:pPr>
            <a:r>
              <a:rPr lang="x-none" dirty="0"/>
              <a:t> Sending GLOBE news                    via email </a:t>
            </a:r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 marL="0" indent="0">
              <a:lnSpc>
                <a:spcPct val="81000"/>
              </a:lnSpc>
              <a:buNone/>
            </a:pPr>
            <a:endParaRPr lang="en-US" dirty="0"/>
          </a:p>
          <a:p>
            <a:pPr marL="0" indent="0">
              <a:lnSpc>
                <a:spcPct val="81000"/>
              </a:lnSpc>
              <a:buNone/>
            </a:pPr>
            <a:endParaRPr lang="x-none"/>
          </a:p>
          <a:p>
            <a:pPr>
              <a:lnSpc>
                <a:spcPct val="81000"/>
              </a:lnSpc>
            </a:pPr>
            <a:endParaRPr dirty="0"/>
          </a:p>
        </p:txBody>
      </p:sp>
      <p:sp>
        <p:nvSpPr>
          <p:cNvPr id="5" name="Shape 146">
            <a:extLst>
              <a:ext uri="{FF2B5EF4-FFF2-40B4-BE49-F238E27FC236}">
                <a16:creationId xmlns:a16="http://schemas.microsoft.com/office/drawing/2014/main" id="{64F1FB37-C2A2-E046-917C-1B2C708051B9}"/>
              </a:ext>
            </a:extLst>
          </p:cNvPr>
          <p:cNvSpPr txBox="1">
            <a:spLocks/>
          </p:cNvSpPr>
          <p:nvPr/>
        </p:nvSpPr>
        <p:spPr>
          <a:xfrm>
            <a:off x="267458" y="3240641"/>
            <a:ext cx="1951230" cy="2393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1000"/>
              </a:lnSpc>
              <a:buFont typeface="Wingdings" pitchFamily="2" charset="2"/>
              <a:buChar char="ü"/>
            </a:pPr>
            <a:r>
              <a:rPr lang="en-PH" dirty="0"/>
              <a:t>Search/ Manage Existing Workshop </a:t>
            </a:r>
          </a:p>
          <a:p>
            <a:pPr>
              <a:lnSpc>
                <a:spcPct val="81000"/>
              </a:lnSpc>
              <a:buFont typeface="Wingdings" pitchFamily="2" charset="2"/>
              <a:buChar char="ü"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>
              <a:lnSpc>
                <a:spcPct val="81000"/>
              </a:lnSpc>
            </a:pPr>
            <a:endParaRPr lang="en-P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FF92C-EDD1-BB4B-BDAB-A20550553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688" y="2442814"/>
            <a:ext cx="6925312" cy="353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5922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495300" y="814743"/>
            <a:ext cx="7886700" cy="830244"/>
          </a:xfrm>
          <a:prstGeom prst="rect">
            <a:avLst/>
          </a:prstGeom>
        </p:spPr>
        <p:txBody>
          <a:bodyPr/>
          <a:lstStyle/>
          <a:p>
            <a:r>
              <a:rPr lang="x-none"/>
              <a:t>Promotion of GLOBE Program</a:t>
            </a:r>
            <a:endParaRPr dirty="0"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620056" y="1717751"/>
            <a:ext cx="4955790" cy="7250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1000"/>
              </a:lnSpc>
              <a:buFont typeface="Wingdings" charset="2"/>
              <a:buChar char="Ø"/>
            </a:pPr>
            <a:r>
              <a:rPr lang="x-none" dirty="0"/>
              <a:t> Sending GLOBE news                    via email </a:t>
            </a:r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 marL="0" indent="0">
              <a:lnSpc>
                <a:spcPct val="81000"/>
              </a:lnSpc>
              <a:buNone/>
            </a:pPr>
            <a:endParaRPr lang="en-US" dirty="0"/>
          </a:p>
          <a:p>
            <a:pPr marL="0" indent="0">
              <a:lnSpc>
                <a:spcPct val="81000"/>
              </a:lnSpc>
              <a:buNone/>
            </a:pPr>
            <a:endParaRPr lang="x-none"/>
          </a:p>
          <a:p>
            <a:pPr>
              <a:lnSpc>
                <a:spcPct val="81000"/>
              </a:lnSpc>
            </a:pPr>
            <a:endParaRPr dirty="0"/>
          </a:p>
        </p:txBody>
      </p:sp>
      <p:sp>
        <p:nvSpPr>
          <p:cNvPr id="5" name="Shape 146">
            <a:extLst>
              <a:ext uri="{FF2B5EF4-FFF2-40B4-BE49-F238E27FC236}">
                <a16:creationId xmlns:a16="http://schemas.microsoft.com/office/drawing/2014/main" id="{64F1FB37-C2A2-E046-917C-1B2C708051B9}"/>
              </a:ext>
            </a:extLst>
          </p:cNvPr>
          <p:cNvSpPr txBox="1">
            <a:spLocks/>
          </p:cNvSpPr>
          <p:nvPr/>
        </p:nvSpPr>
        <p:spPr>
          <a:xfrm>
            <a:off x="417841" y="3650208"/>
            <a:ext cx="1876279" cy="2393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1000"/>
              </a:lnSpc>
              <a:buFont typeface="Wingdings" pitchFamily="2" charset="2"/>
              <a:buChar char="ü"/>
            </a:pPr>
            <a:r>
              <a:rPr lang="en-PH" dirty="0"/>
              <a:t>Click target groups) (Title or location)</a:t>
            </a:r>
          </a:p>
          <a:p>
            <a:pPr>
              <a:lnSpc>
                <a:spcPct val="81000"/>
              </a:lnSpc>
              <a:buFont typeface="Wingdings" pitchFamily="2" charset="2"/>
              <a:buChar char="ü"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>
              <a:lnSpc>
                <a:spcPct val="81000"/>
              </a:lnSpc>
            </a:pPr>
            <a:endParaRPr lang="en-P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EC8CE9-5430-1F4A-805B-7FFAF049F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041" y="2438770"/>
            <a:ext cx="6882959" cy="340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4934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495300" y="814743"/>
            <a:ext cx="7886700" cy="830244"/>
          </a:xfrm>
          <a:prstGeom prst="rect">
            <a:avLst/>
          </a:prstGeom>
        </p:spPr>
        <p:txBody>
          <a:bodyPr/>
          <a:lstStyle/>
          <a:p>
            <a:r>
              <a:rPr lang="x-none"/>
              <a:t>Promotion of GLOBE Program</a:t>
            </a:r>
            <a:endParaRPr dirty="0"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620056" y="1717751"/>
            <a:ext cx="4955790" cy="7250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1000"/>
              </a:lnSpc>
              <a:buFont typeface="Wingdings" charset="2"/>
              <a:buChar char="Ø"/>
            </a:pPr>
            <a:r>
              <a:rPr lang="x-none" dirty="0"/>
              <a:t> Sending GLOBE news                    via email </a:t>
            </a:r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 marL="0" indent="0">
              <a:lnSpc>
                <a:spcPct val="81000"/>
              </a:lnSpc>
              <a:buNone/>
            </a:pPr>
            <a:endParaRPr lang="en-US" dirty="0"/>
          </a:p>
          <a:p>
            <a:pPr marL="0" indent="0">
              <a:lnSpc>
                <a:spcPct val="81000"/>
              </a:lnSpc>
              <a:buNone/>
            </a:pPr>
            <a:endParaRPr lang="x-none"/>
          </a:p>
          <a:p>
            <a:pPr>
              <a:lnSpc>
                <a:spcPct val="81000"/>
              </a:lnSpc>
            </a:pPr>
            <a:endParaRPr dirty="0"/>
          </a:p>
        </p:txBody>
      </p:sp>
      <p:sp>
        <p:nvSpPr>
          <p:cNvPr id="5" name="Shape 146">
            <a:extLst>
              <a:ext uri="{FF2B5EF4-FFF2-40B4-BE49-F238E27FC236}">
                <a16:creationId xmlns:a16="http://schemas.microsoft.com/office/drawing/2014/main" id="{64F1FB37-C2A2-E046-917C-1B2C708051B9}"/>
              </a:ext>
            </a:extLst>
          </p:cNvPr>
          <p:cNvSpPr txBox="1">
            <a:spLocks/>
          </p:cNvSpPr>
          <p:nvPr/>
        </p:nvSpPr>
        <p:spPr>
          <a:xfrm>
            <a:off x="679835" y="3258243"/>
            <a:ext cx="1877642" cy="2393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1000"/>
              </a:lnSpc>
              <a:buFont typeface="Wingdings" pitchFamily="2" charset="2"/>
              <a:buChar char="ü"/>
            </a:pPr>
            <a:r>
              <a:rPr lang="en-PH" dirty="0"/>
              <a:t>Click email client</a:t>
            </a:r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>
              <a:lnSpc>
                <a:spcPct val="81000"/>
              </a:lnSpc>
            </a:pPr>
            <a:endParaRPr lang="en-P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D5D0B-244B-4643-BEAE-DAB0620DD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425" y="2239826"/>
            <a:ext cx="6452842" cy="341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680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495300" y="814743"/>
            <a:ext cx="7886700" cy="830244"/>
          </a:xfrm>
          <a:prstGeom prst="rect">
            <a:avLst/>
          </a:prstGeom>
        </p:spPr>
        <p:txBody>
          <a:bodyPr/>
          <a:lstStyle/>
          <a:p>
            <a:r>
              <a:rPr lang="x-none"/>
              <a:t>Promotion of GLOBE Program</a:t>
            </a:r>
            <a:endParaRPr dirty="0"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620056" y="1717751"/>
            <a:ext cx="4955790" cy="7250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1000"/>
              </a:lnSpc>
              <a:buFont typeface="Wingdings" charset="2"/>
              <a:buChar char="Ø"/>
            </a:pPr>
            <a:r>
              <a:rPr lang="x-none" dirty="0"/>
              <a:t> Sending GLOBE news                    via email </a:t>
            </a:r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 marL="0" indent="0">
              <a:lnSpc>
                <a:spcPct val="81000"/>
              </a:lnSpc>
              <a:buNone/>
            </a:pPr>
            <a:endParaRPr lang="en-US" dirty="0"/>
          </a:p>
          <a:p>
            <a:pPr marL="0" indent="0">
              <a:lnSpc>
                <a:spcPct val="81000"/>
              </a:lnSpc>
              <a:buNone/>
            </a:pPr>
            <a:endParaRPr lang="x-none"/>
          </a:p>
          <a:p>
            <a:pPr>
              <a:lnSpc>
                <a:spcPct val="81000"/>
              </a:lnSpc>
            </a:pPr>
            <a:endParaRPr dirty="0"/>
          </a:p>
        </p:txBody>
      </p:sp>
      <p:sp>
        <p:nvSpPr>
          <p:cNvPr id="5" name="Shape 146">
            <a:extLst>
              <a:ext uri="{FF2B5EF4-FFF2-40B4-BE49-F238E27FC236}">
                <a16:creationId xmlns:a16="http://schemas.microsoft.com/office/drawing/2014/main" id="{64F1FB37-C2A2-E046-917C-1B2C708051B9}"/>
              </a:ext>
            </a:extLst>
          </p:cNvPr>
          <p:cNvSpPr txBox="1">
            <a:spLocks/>
          </p:cNvSpPr>
          <p:nvPr/>
        </p:nvSpPr>
        <p:spPr>
          <a:xfrm>
            <a:off x="620056" y="3689867"/>
            <a:ext cx="1711387" cy="2393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81000"/>
              </a:lnSpc>
              <a:buFont typeface="Wingdings" pitchFamily="2" charset="2"/>
              <a:buChar char="ü"/>
            </a:pPr>
            <a:r>
              <a:rPr lang="en-PH" dirty="0"/>
              <a:t>Click Check all</a:t>
            </a:r>
          </a:p>
          <a:p>
            <a:pPr>
              <a:lnSpc>
                <a:spcPct val="81000"/>
              </a:lnSpc>
              <a:buFont typeface="Wingdings" pitchFamily="2" charset="2"/>
              <a:buChar char="ü"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>
              <a:lnSpc>
                <a:spcPct val="81000"/>
              </a:lnSpc>
            </a:pPr>
            <a:endParaRPr lang="en-P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8A884-04FF-C64A-8822-C19764961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443" y="2724463"/>
            <a:ext cx="6650182" cy="307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1951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495300" y="814743"/>
            <a:ext cx="7886700" cy="830244"/>
          </a:xfrm>
          <a:prstGeom prst="rect">
            <a:avLst/>
          </a:prstGeom>
        </p:spPr>
        <p:txBody>
          <a:bodyPr/>
          <a:lstStyle/>
          <a:p>
            <a:r>
              <a:rPr lang="x-none"/>
              <a:t>Promotion of GLOBE Program</a:t>
            </a:r>
            <a:endParaRPr dirty="0"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620056" y="1717751"/>
            <a:ext cx="4955790" cy="7250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1000"/>
              </a:lnSpc>
              <a:buFont typeface="Wingdings" charset="2"/>
              <a:buChar char="Ø"/>
            </a:pPr>
            <a:r>
              <a:rPr lang="x-none" dirty="0"/>
              <a:t> Sending GLOBE news                    via email </a:t>
            </a:r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 marL="0" indent="0">
              <a:lnSpc>
                <a:spcPct val="81000"/>
              </a:lnSpc>
              <a:buNone/>
            </a:pPr>
            <a:endParaRPr lang="en-US" dirty="0"/>
          </a:p>
          <a:p>
            <a:pPr marL="0" indent="0">
              <a:lnSpc>
                <a:spcPct val="81000"/>
              </a:lnSpc>
              <a:buNone/>
            </a:pPr>
            <a:endParaRPr lang="x-none"/>
          </a:p>
          <a:p>
            <a:pPr>
              <a:lnSpc>
                <a:spcPct val="81000"/>
              </a:lnSpc>
            </a:pPr>
            <a:endParaRPr dirty="0"/>
          </a:p>
        </p:txBody>
      </p:sp>
      <p:sp>
        <p:nvSpPr>
          <p:cNvPr id="5" name="Shape 146">
            <a:extLst>
              <a:ext uri="{FF2B5EF4-FFF2-40B4-BE49-F238E27FC236}">
                <a16:creationId xmlns:a16="http://schemas.microsoft.com/office/drawing/2014/main" id="{64F1FB37-C2A2-E046-917C-1B2C708051B9}"/>
              </a:ext>
            </a:extLst>
          </p:cNvPr>
          <p:cNvSpPr txBox="1">
            <a:spLocks/>
          </p:cNvSpPr>
          <p:nvPr/>
        </p:nvSpPr>
        <p:spPr>
          <a:xfrm>
            <a:off x="368735" y="3344550"/>
            <a:ext cx="2213405" cy="2393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1000"/>
              </a:lnSpc>
              <a:buFont typeface="Wingdings" pitchFamily="2" charset="2"/>
              <a:buChar char="ü"/>
            </a:pPr>
            <a:r>
              <a:rPr lang="en-PH" dirty="0"/>
              <a:t>Email Client  web form</a:t>
            </a:r>
          </a:p>
          <a:p>
            <a:pPr>
              <a:lnSpc>
                <a:spcPct val="81000"/>
              </a:lnSpc>
              <a:buFont typeface="Wingdings" pitchFamily="2" charset="2"/>
              <a:buChar char="ü"/>
            </a:pPr>
            <a:r>
              <a:rPr lang="en-PH" dirty="0"/>
              <a:t>Click Submit</a:t>
            </a:r>
          </a:p>
          <a:p>
            <a:pPr>
              <a:lnSpc>
                <a:spcPct val="81000"/>
              </a:lnSpc>
              <a:buFont typeface="Wingdings" pitchFamily="2" charset="2"/>
              <a:buChar char="ü"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endParaRPr lang="en-PH" dirty="0"/>
          </a:p>
          <a:p>
            <a:pPr>
              <a:lnSpc>
                <a:spcPct val="81000"/>
              </a:lnSpc>
            </a:pPr>
            <a:endParaRPr lang="en-P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19183-083F-AE46-AA3E-F25F0764A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18" y="2442814"/>
            <a:ext cx="6490055" cy="347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46948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495300" y="690826"/>
            <a:ext cx="7886700" cy="83024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x-none" dirty="0"/>
              <a:t>How to Create GLOBE Teacher Account</a:t>
            </a:r>
            <a:endParaRPr dirty="0"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356235" y="1521070"/>
            <a:ext cx="8503165" cy="435133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+mj-lt"/>
                <a:cs typeface="Arial Black"/>
              </a:rPr>
              <a:t>Type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Arial Black"/>
              </a:rPr>
              <a:t>globe.gov</a:t>
            </a:r>
            <a:r>
              <a:rPr lang="en-US" dirty="0">
                <a:latin typeface="+mj-lt"/>
                <a:cs typeface="Arial Black"/>
              </a:rPr>
              <a:t> in the URL</a:t>
            </a:r>
          </a:p>
          <a:p>
            <a:r>
              <a:rPr lang="en-US" dirty="0">
                <a:latin typeface="+mj-lt"/>
                <a:cs typeface="Arial Black"/>
              </a:rPr>
              <a:t>Click </a:t>
            </a:r>
            <a:r>
              <a:rPr lang="en-US" dirty="0">
                <a:solidFill>
                  <a:srgbClr val="C55A11"/>
                </a:solidFill>
                <a:latin typeface="+mj-lt"/>
                <a:cs typeface="Arial Black"/>
              </a:rPr>
              <a:t>Join</a:t>
            </a:r>
          </a:p>
          <a:p>
            <a:r>
              <a:rPr lang="en-US" dirty="0">
                <a:latin typeface="+mj-lt"/>
                <a:cs typeface="Arial Black"/>
              </a:rPr>
              <a:t>Click </a:t>
            </a:r>
            <a:r>
              <a:rPr lang="en-US" dirty="0">
                <a:solidFill>
                  <a:srgbClr val="C55A11"/>
                </a:solidFill>
                <a:latin typeface="+mj-lt"/>
                <a:cs typeface="Arial Black"/>
              </a:rPr>
              <a:t>GLOBE teachers</a:t>
            </a:r>
          </a:p>
          <a:p>
            <a:r>
              <a:rPr lang="en-US" dirty="0">
                <a:latin typeface="+mj-lt"/>
                <a:cs typeface="Arial Black"/>
              </a:rPr>
              <a:t>Click </a:t>
            </a:r>
            <a:r>
              <a:rPr lang="en-US" dirty="0">
                <a:solidFill>
                  <a:srgbClr val="C55A11"/>
                </a:solidFill>
                <a:latin typeface="+mj-lt"/>
                <a:cs typeface="Arial Black"/>
              </a:rPr>
              <a:t>Create a GLOBE Teacher Account </a:t>
            </a:r>
            <a:r>
              <a:rPr lang="en-US" dirty="0">
                <a:latin typeface="+mj-lt"/>
                <a:cs typeface="Arial Black"/>
              </a:rPr>
              <a:t>and answer boxes (first name, last name, email, gender, country, account type-teacher, Organization Name)</a:t>
            </a:r>
          </a:p>
          <a:p>
            <a:r>
              <a:rPr lang="en-US" dirty="0">
                <a:latin typeface="+mj-lt"/>
                <a:cs typeface="Arial Black"/>
              </a:rPr>
              <a:t>Click </a:t>
            </a:r>
            <a:r>
              <a:rPr lang="en-US" dirty="0">
                <a:solidFill>
                  <a:srgbClr val="C55A11"/>
                </a:solidFill>
                <a:latin typeface="+mj-lt"/>
                <a:cs typeface="Arial Black"/>
              </a:rPr>
              <a:t>Continue</a:t>
            </a:r>
          </a:p>
          <a:p>
            <a:r>
              <a:rPr lang="en-US" dirty="0">
                <a:latin typeface="+mj-lt"/>
                <a:cs typeface="Arial Black"/>
              </a:rPr>
              <a:t>You will see your account summary</a:t>
            </a:r>
          </a:p>
          <a:p>
            <a:r>
              <a:rPr lang="en-US" dirty="0">
                <a:latin typeface="+mj-lt"/>
                <a:cs typeface="Arial Black"/>
              </a:rPr>
              <a:t>Encode your </a:t>
            </a:r>
            <a:r>
              <a:rPr lang="en-US" dirty="0">
                <a:solidFill>
                  <a:srgbClr val="C55A11"/>
                </a:solidFill>
                <a:latin typeface="+mj-lt"/>
                <a:cs typeface="Arial Black"/>
              </a:rPr>
              <a:t>password</a:t>
            </a:r>
            <a:r>
              <a:rPr lang="en-US" dirty="0">
                <a:latin typeface="+mj-lt"/>
                <a:cs typeface="Arial Black"/>
              </a:rPr>
              <a:t> (follow instruction for password)</a:t>
            </a:r>
          </a:p>
          <a:p>
            <a:r>
              <a:rPr lang="en-US" dirty="0">
                <a:latin typeface="+mj-lt"/>
                <a:cs typeface="Arial Black"/>
              </a:rPr>
              <a:t>Click I am not a robot</a:t>
            </a:r>
          </a:p>
          <a:p>
            <a:r>
              <a:rPr lang="en-US" dirty="0">
                <a:latin typeface="+mj-lt"/>
                <a:cs typeface="Arial Black"/>
              </a:rPr>
              <a:t>Check  required boxes</a:t>
            </a:r>
          </a:p>
          <a:p>
            <a:r>
              <a:rPr lang="en-US" dirty="0">
                <a:solidFill>
                  <a:srgbClr val="FF0000"/>
                </a:solidFill>
                <a:latin typeface="+mj-lt"/>
                <a:cs typeface="Arial Black"/>
              </a:rPr>
              <a:t>Click Create Account</a:t>
            </a:r>
          </a:p>
          <a:p>
            <a:endParaRPr lang="en-US" dirty="0"/>
          </a:p>
          <a:p>
            <a:pPr>
              <a:lnSpc>
                <a:spcPct val="81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398002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495300" y="938658"/>
            <a:ext cx="7886700" cy="83024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x-none" dirty="0"/>
              <a:t>Advantages of Having a GLOBE Teachers Account</a:t>
            </a:r>
            <a:endParaRPr dirty="0"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220616" y="2599146"/>
            <a:ext cx="4933593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1000"/>
              </a:lnSpc>
            </a:pPr>
            <a:r>
              <a:rPr lang="x-none" dirty="0"/>
              <a:t>Access </a:t>
            </a:r>
            <a:r>
              <a:rPr lang="x-none"/>
              <a:t>to </a:t>
            </a:r>
            <a:r>
              <a:rPr lang="en-US" dirty="0"/>
              <a:t>updated </a:t>
            </a:r>
            <a:r>
              <a:rPr lang="x-none"/>
              <a:t>GLOBE </a:t>
            </a:r>
            <a:r>
              <a:rPr lang="en-US" dirty="0"/>
              <a:t>resources and data</a:t>
            </a:r>
          </a:p>
          <a:p>
            <a:pPr>
              <a:lnSpc>
                <a:spcPct val="81000"/>
              </a:lnSpc>
            </a:pPr>
            <a:r>
              <a:rPr lang="x-none"/>
              <a:t>Professional </a:t>
            </a:r>
            <a:r>
              <a:rPr lang="x-none" dirty="0"/>
              <a:t>growth through GLOBE eTraining</a:t>
            </a:r>
          </a:p>
          <a:p>
            <a:pPr>
              <a:lnSpc>
                <a:spcPct val="81000"/>
              </a:lnSpc>
            </a:pPr>
            <a:r>
              <a:rPr lang="x-none"/>
              <a:t>Be </a:t>
            </a:r>
            <a:r>
              <a:rPr lang="x-none" dirty="0"/>
              <a:t>a part of GLOBE Community</a:t>
            </a:r>
          </a:p>
          <a:p>
            <a:pPr>
              <a:lnSpc>
                <a:spcPct val="81000"/>
              </a:lnSpc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4185DC-037C-4849-87BE-2967C757B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314" y="1865840"/>
            <a:ext cx="3811413" cy="1933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2CB11-12EF-704F-A1C4-87375398F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314" y="3863848"/>
            <a:ext cx="3779070" cy="205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8416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E554A-7258-CC4D-B49B-D0FAFEE6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9CC9C-C3B8-C141-873A-0F5ADA132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end of this Webinar, you should be able to: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Learn how to update country page and teacher profile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Guide GLOBE Teachers on how to create student accounts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Outline the role of GLOBE Teachers</a:t>
            </a:r>
          </a:p>
        </p:txBody>
      </p:sp>
    </p:spTree>
    <p:extLst>
      <p:ext uri="{BB962C8B-B14F-4D97-AF65-F5344CB8AC3E}">
        <p14:creationId xmlns:p14="http://schemas.microsoft.com/office/powerpoint/2010/main" val="225081063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GLOBE Teacher in Classroom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083632"/>
            <a:ext cx="7467599" cy="1017273"/>
          </a:xfrm>
        </p:spPr>
        <p:txBody>
          <a:bodyPr/>
          <a:lstStyle/>
          <a:p>
            <a:r>
              <a:rPr lang="en-US" dirty="0"/>
              <a:t>Create student account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339BDF-18C1-3242-89A4-EF9ECFFD1042}"/>
              </a:ext>
            </a:extLst>
          </p:cNvPr>
          <p:cNvSpPr/>
          <p:nvPr/>
        </p:nvSpPr>
        <p:spPr>
          <a:xfrm>
            <a:off x="1708879" y="3100906"/>
            <a:ext cx="57262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omic Sans MS" panose="030F0902030302020204" pitchFamily="66" charset="0"/>
              </a:rPr>
              <a:t>Log in to </a:t>
            </a:r>
            <a:r>
              <a:rPr lang="en-US" sz="2400" dirty="0" err="1">
                <a:latin typeface="Comic Sans MS" panose="030F0902030302020204" pitchFamily="66" charset="0"/>
              </a:rPr>
              <a:t>globe.gov</a:t>
            </a:r>
            <a:endParaRPr lang="en-US" sz="2400" dirty="0">
              <a:latin typeface="Comic Sans MS" panose="030F0902030302020204" pitchFamily="66" charset="0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Comic Sans MS" panose="030F0902030302020204" pitchFamily="66" charset="0"/>
              </a:rPr>
              <a:t>Click My Page 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omic Sans MS" panose="030F0902030302020204" pitchFamily="66" charset="0"/>
              </a:rPr>
              <a:t>Click View Student Account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omic Sans MS" panose="030F0902030302020204" pitchFamily="66" charset="0"/>
              </a:rPr>
              <a:t>Click new accounts</a:t>
            </a:r>
          </a:p>
        </p:txBody>
      </p:sp>
    </p:spTree>
    <p:extLst>
      <p:ext uri="{BB962C8B-B14F-4D97-AF65-F5344CB8AC3E}">
        <p14:creationId xmlns:p14="http://schemas.microsoft.com/office/powerpoint/2010/main" val="53009807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330" y="629070"/>
            <a:ext cx="7886700" cy="830244"/>
          </a:xfrm>
        </p:spPr>
        <p:txBody>
          <a:bodyPr/>
          <a:lstStyle/>
          <a:p>
            <a:r>
              <a:rPr lang="en-US" dirty="0"/>
              <a:t>GLOBE Teacher in Classroom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90" y="1382453"/>
            <a:ext cx="7467599" cy="830244"/>
          </a:xfrm>
        </p:spPr>
        <p:txBody>
          <a:bodyPr/>
          <a:lstStyle/>
          <a:p>
            <a:r>
              <a:rPr lang="en-US" dirty="0"/>
              <a:t>Use of GLOBE Observer App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339BDF-18C1-3242-89A4-EF9ECFFD1042}"/>
              </a:ext>
            </a:extLst>
          </p:cNvPr>
          <p:cNvSpPr/>
          <p:nvPr/>
        </p:nvSpPr>
        <p:spPr>
          <a:xfrm>
            <a:off x="417227" y="2212697"/>
            <a:ext cx="24883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omic Sans MS" panose="030F0902030302020204" pitchFamily="66" charset="0"/>
              </a:rPr>
              <a:t>Download GLOBE Observer App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omic Sans MS" panose="030F0902030302020204" pitchFamily="66" charset="0"/>
              </a:rPr>
              <a:t>Log in 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omic Sans MS" panose="030F0902030302020204" pitchFamily="66" charset="0"/>
              </a:rPr>
              <a:t>Select protocol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omic Sans MS" panose="030F0902030302020204" pitchFamily="66" charset="0"/>
              </a:rPr>
              <a:t>Follow directions</a:t>
            </a:r>
          </a:p>
          <a:p>
            <a:pPr marL="342900" indent="-342900">
              <a:buAutoNum type="arabicPeriod"/>
            </a:pPr>
            <a:endParaRPr lang="en-US" sz="2400" dirty="0"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8BDCCD-4013-D343-8AFF-6C67BEA4B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026039"/>
            <a:ext cx="2128365" cy="3785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B7479A-356B-934C-87AA-90161020B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565" y="2026039"/>
            <a:ext cx="2128365" cy="378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942ED-DB8D-3C4F-B3AB-4BFA71914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930" y="2026038"/>
            <a:ext cx="2128365" cy="378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8955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330" y="629070"/>
            <a:ext cx="7886700" cy="830244"/>
          </a:xfrm>
        </p:spPr>
        <p:txBody>
          <a:bodyPr/>
          <a:lstStyle/>
          <a:p>
            <a:r>
              <a:rPr lang="en-US" dirty="0"/>
              <a:t>GLOBE Teacher in Classroom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90" y="1382453"/>
            <a:ext cx="7467599" cy="830244"/>
          </a:xfrm>
        </p:spPr>
        <p:txBody>
          <a:bodyPr/>
          <a:lstStyle/>
          <a:p>
            <a:r>
              <a:rPr lang="en-US" dirty="0"/>
              <a:t>Use of GLOBE Data Entry/Website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339BDF-18C1-3242-89A4-EF9ECFFD1042}"/>
              </a:ext>
            </a:extLst>
          </p:cNvPr>
          <p:cNvSpPr/>
          <p:nvPr/>
        </p:nvSpPr>
        <p:spPr>
          <a:xfrm>
            <a:off x="420975" y="2212697"/>
            <a:ext cx="18462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omic Sans MS" panose="030F0902030302020204" pitchFamily="66" charset="0"/>
              </a:rPr>
              <a:t>Go to GLOBE Data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omic Sans MS" panose="030F0902030302020204" pitchFamily="66" charset="0"/>
              </a:rPr>
              <a:t>Click Data Entry-Desktop Forms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omic Sans MS" panose="030F0902030302020204" pitchFamily="66" charset="0"/>
              </a:rPr>
              <a:t>Fill in Data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7B032B-5973-2A46-AB02-371D29B82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98" y="2212697"/>
            <a:ext cx="6669912" cy="34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948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-557585" y="859652"/>
            <a:ext cx="7511903" cy="4879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x-none" sz="2800" dirty="0"/>
              <a:t>    </a:t>
            </a:r>
            <a:r>
              <a:rPr sz="2800" dirty="0"/>
              <a:t>The GLOBE Program,</a:t>
            </a:r>
            <a:r>
              <a:rPr lang="x-none" sz="2800" dirty="0"/>
              <a:t> Asia and Pacific</a:t>
            </a:r>
            <a:endParaRPr sz="2800" dirty="0"/>
          </a:p>
        </p:txBody>
      </p:sp>
      <p:sp>
        <p:nvSpPr>
          <p:cNvPr id="138" name="Shape 138"/>
          <p:cNvSpPr/>
          <p:nvPr/>
        </p:nvSpPr>
        <p:spPr>
          <a:xfrm>
            <a:off x="2935422" y="2035380"/>
            <a:ext cx="6240902" cy="415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100" b="1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sp>
        <p:nvSpPr>
          <p:cNvPr id="139" name="Shape 139"/>
          <p:cNvSpPr/>
          <p:nvPr/>
        </p:nvSpPr>
        <p:spPr>
          <a:xfrm>
            <a:off x="2935422" y="1482148"/>
            <a:ext cx="1018758" cy="415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 b="1" u="sng">
                <a:solidFill>
                  <a:srgbClr val="FF2600"/>
                </a:solidFill>
              </a:defRPr>
            </a:lvl1pPr>
          </a:lstStyle>
          <a:p>
            <a:endParaRPr dirty="0"/>
          </a:p>
        </p:txBody>
      </p:sp>
      <p:sp>
        <p:nvSpPr>
          <p:cNvPr id="140" name="Shape 140"/>
          <p:cNvSpPr/>
          <p:nvPr/>
        </p:nvSpPr>
        <p:spPr>
          <a:xfrm>
            <a:off x="2935422" y="3835864"/>
            <a:ext cx="3686216" cy="415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100"/>
            </a:pPr>
            <a:endParaRPr dirty="0"/>
          </a:p>
        </p:txBody>
      </p:sp>
      <p:sp>
        <p:nvSpPr>
          <p:cNvPr id="141" name="Shape 141"/>
          <p:cNvSpPr/>
          <p:nvPr/>
        </p:nvSpPr>
        <p:spPr>
          <a:xfrm>
            <a:off x="2935422" y="3420370"/>
            <a:ext cx="1088729" cy="415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 b="1" u="sng">
                <a:solidFill>
                  <a:srgbClr val="FF2600"/>
                </a:solidFill>
              </a:defRPr>
            </a:lvl1pPr>
          </a:lstStyle>
          <a:p>
            <a:endParaRPr dirty="0"/>
          </a:p>
        </p:txBody>
      </p:sp>
      <p:sp>
        <p:nvSpPr>
          <p:cNvPr id="142" name="Shape 142"/>
          <p:cNvSpPr/>
          <p:nvPr/>
        </p:nvSpPr>
        <p:spPr>
          <a:xfrm>
            <a:off x="7252948" y="1109871"/>
            <a:ext cx="238981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i="1">
                <a:latin typeface="+mj-lt"/>
                <a:ea typeface="+mj-ea"/>
                <a:cs typeface="+mj-cs"/>
                <a:sym typeface="Calibri"/>
              </a:defRPr>
            </a:pPr>
            <a:r>
              <a:rPr lang="x-none" dirty="0">
                <a:solidFill>
                  <a:schemeClr val="accent5">
                    <a:lumMod val="75000"/>
                  </a:schemeClr>
                </a:solidFill>
                <a:latin typeface="Arial Black"/>
                <a:cs typeface="Arial Black"/>
              </a:rPr>
              <a:t>18 Countries </a:t>
            </a:r>
            <a:endParaRPr dirty="0">
              <a:solidFill>
                <a:schemeClr val="accent5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6458688" y="3640046"/>
            <a:ext cx="25311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i="1"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pic>
        <p:nvPicPr>
          <p:cNvPr id="2" name="Picture 1" descr="Screen Shot 2020-05-22 at 1.24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5" y="1479199"/>
            <a:ext cx="7055981" cy="4556534"/>
          </a:xfrm>
          <a:prstGeom prst="rect">
            <a:avLst/>
          </a:prstGeom>
        </p:spPr>
      </p:pic>
      <p:pic>
        <p:nvPicPr>
          <p:cNvPr id="4" name="Picture 3" descr="Screen Shot 2020-05-22 at 1.32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210" y="4415735"/>
            <a:ext cx="1515263" cy="1619998"/>
          </a:xfrm>
          <a:prstGeom prst="rect">
            <a:avLst/>
          </a:prstGeom>
        </p:spPr>
      </p:pic>
      <p:pic>
        <p:nvPicPr>
          <p:cNvPr id="5" name="Picture 4" descr="Screen Shot 2020-05-22 at 1.32.4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908" y="1497658"/>
            <a:ext cx="1567565" cy="29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5611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185530" y="813335"/>
            <a:ext cx="8881027" cy="8302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x-none" dirty="0"/>
              <a:t>Asia and Pacific</a:t>
            </a:r>
            <a:r>
              <a:rPr dirty="0"/>
              <a:t>, Snapshot</a:t>
            </a:r>
          </a:p>
        </p:txBody>
      </p:sp>
      <p:sp>
        <p:nvSpPr>
          <p:cNvPr id="138" name="Shape 138"/>
          <p:cNvSpPr/>
          <p:nvPr/>
        </p:nvSpPr>
        <p:spPr>
          <a:xfrm>
            <a:off x="2935422" y="2035380"/>
            <a:ext cx="6240902" cy="415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100" b="1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278132" y="1535661"/>
            <a:ext cx="4726712" cy="5370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100"/>
            </a:pPr>
            <a:r>
              <a:rPr lang="en-US" b="1" dirty="0">
                <a:solidFill>
                  <a:srgbClr val="0433FF"/>
                </a:solidFill>
              </a:rPr>
              <a:t>       </a:t>
            </a:r>
            <a:r>
              <a:rPr lang="en-US" sz="2400" b="1" dirty="0">
                <a:solidFill>
                  <a:srgbClr val="0433FF"/>
                </a:solidFill>
              </a:rPr>
              <a:t>   </a:t>
            </a:r>
            <a:r>
              <a:rPr lang="en-US" sz="2800" b="1" dirty="0">
                <a:solidFill>
                  <a:srgbClr val="0433FF"/>
                </a:solidFill>
              </a:rPr>
              <a:t>4,842</a:t>
            </a:r>
            <a:r>
              <a:rPr lang="en-US" sz="2800" b="1" dirty="0"/>
              <a:t> </a:t>
            </a:r>
            <a:r>
              <a:rPr lang="en-US" sz="2800" dirty="0"/>
              <a:t>   Schools</a:t>
            </a:r>
          </a:p>
          <a:p>
            <a:pPr>
              <a:defRPr sz="2100"/>
            </a:pPr>
            <a:r>
              <a:rPr lang="en-US" sz="2800" b="1" dirty="0">
                <a:solidFill>
                  <a:srgbClr val="0433FF"/>
                </a:solidFill>
              </a:rPr>
              <a:t>        4,360 </a:t>
            </a:r>
            <a:r>
              <a:rPr lang="en-US" sz="2800" dirty="0"/>
              <a:t>   Teachers</a:t>
            </a:r>
          </a:p>
          <a:p>
            <a:pPr>
              <a:defRPr sz="2100"/>
            </a:pPr>
            <a:r>
              <a:rPr lang="en-US" sz="2800" b="1" dirty="0">
                <a:solidFill>
                  <a:srgbClr val="0433FF"/>
                </a:solidFill>
              </a:rPr>
              <a:t>            634</a:t>
            </a:r>
            <a:r>
              <a:rPr lang="en-US" sz="2800" dirty="0"/>
              <a:t>    Pre-Service</a:t>
            </a:r>
          </a:p>
          <a:p>
            <a:pPr>
              <a:defRPr sz="2100"/>
            </a:pPr>
            <a:r>
              <a:rPr lang="en-US" sz="2800" b="1" dirty="0">
                <a:solidFill>
                  <a:srgbClr val="0433FF"/>
                </a:solidFill>
              </a:rPr>
              <a:t>      64,643   </a:t>
            </a:r>
            <a:r>
              <a:rPr lang="en-US" sz="2800" dirty="0"/>
              <a:t> Students</a:t>
            </a:r>
          </a:p>
          <a:p>
            <a:pPr>
              <a:defRPr sz="2100"/>
            </a:pPr>
            <a:r>
              <a:rPr lang="en-US" sz="2800" b="1" dirty="0">
                <a:solidFill>
                  <a:srgbClr val="0433FF"/>
                </a:solidFill>
              </a:rPr>
              <a:t>              25 </a:t>
            </a:r>
            <a:r>
              <a:rPr lang="en-US" sz="2800" dirty="0"/>
              <a:t>   Alumni</a:t>
            </a:r>
          </a:p>
          <a:p>
            <a:pPr>
              <a:defRPr sz="2100"/>
            </a:pPr>
            <a:r>
              <a:rPr lang="en-US" sz="2800" b="1" dirty="0">
                <a:solidFill>
                  <a:srgbClr val="0433FF"/>
                </a:solidFill>
              </a:rPr>
              <a:t>      26,187    </a:t>
            </a:r>
            <a:r>
              <a:rPr lang="en-US" sz="2800" dirty="0"/>
              <a:t>GLOBE Observers</a:t>
            </a:r>
          </a:p>
          <a:p>
            <a:pPr>
              <a:defRPr sz="2100"/>
            </a:pPr>
            <a:r>
              <a:rPr lang="en-US" sz="2800" b="1" dirty="0">
                <a:solidFill>
                  <a:srgbClr val="0433FF"/>
                </a:solidFill>
              </a:rPr>
              <a:t>            676</a:t>
            </a:r>
            <a:r>
              <a:rPr lang="en-US" sz="2800" b="1" dirty="0"/>
              <a:t> </a:t>
            </a:r>
            <a:r>
              <a:rPr lang="en-US" sz="2800" dirty="0"/>
              <a:t>   Trainers</a:t>
            </a:r>
          </a:p>
          <a:p>
            <a:pPr>
              <a:defRPr sz="2100"/>
            </a:pPr>
            <a:r>
              <a:rPr lang="en-US" sz="2800" b="1" dirty="0">
                <a:solidFill>
                  <a:srgbClr val="0433FF"/>
                </a:solidFill>
              </a:rPr>
              <a:t>              58    </a:t>
            </a:r>
            <a:r>
              <a:rPr lang="en-US" sz="2800" dirty="0"/>
              <a:t>Master Trainers</a:t>
            </a:r>
          </a:p>
          <a:p>
            <a:pPr>
              <a:defRPr sz="2100"/>
            </a:pPr>
            <a:r>
              <a:rPr lang="en-US" sz="2800" b="1" dirty="0">
                <a:solidFill>
                  <a:srgbClr val="0433FF"/>
                </a:solidFill>
              </a:rPr>
              <a:t>2,036,890 </a:t>
            </a:r>
            <a:r>
              <a:rPr lang="en-US" sz="2800" dirty="0"/>
              <a:t>   Total Data Entered</a:t>
            </a:r>
          </a:p>
          <a:p>
            <a:pPr>
              <a:defRPr sz="2100"/>
            </a:pPr>
            <a:r>
              <a:rPr lang="en-US" sz="2800" b="1" dirty="0">
                <a:solidFill>
                  <a:srgbClr val="0433FF"/>
                </a:solidFill>
              </a:rPr>
              <a:t>            222   </a:t>
            </a:r>
            <a:r>
              <a:rPr lang="en-US" sz="2800" dirty="0"/>
              <a:t> Student Projects</a:t>
            </a:r>
          </a:p>
          <a:p>
            <a:pPr>
              <a:defRPr sz="2100"/>
            </a:pPr>
            <a:endParaRPr lang="en-US" dirty="0"/>
          </a:p>
          <a:p>
            <a:pPr>
              <a:defRPr sz="2100"/>
            </a:pPr>
            <a:r>
              <a:rPr lang="en-US" dirty="0"/>
              <a:t>         </a:t>
            </a:r>
          </a:p>
          <a:p>
            <a:pPr>
              <a:defRPr sz="2100"/>
            </a:pPr>
            <a:endParaRPr lang="en-US" dirty="0"/>
          </a:p>
        </p:txBody>
      </p:sp>
      <p:pic>
        <p:nvPicPr>
          <p:cNvPr id="7" name="Picture 6" descr="Screen Shot 2020-05-22 at 2.32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78" y="1905424"/>
            <a:ext cx="4236138" cy="392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0707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20-05-22 at 3.28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046" y="1734833"/>
            <a:ext cx="5615994" cy="4134334"/>
          </a:xfrm>
          <a:prstGeom prst="rect">
            <a:avLst/>
          </a:prstGeom>
        </p:spPr>
      </p:pic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0" y="830232"/>
            <a:ext cx="8992040" cy="7961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x-none" dirty="0"/>
              <a:t>Roles of GLOBE Teachers in the </a:t>
            </a:r>
            <a:br>
              <a:rPr lang="x-none" dirty="0"/>
            </a:br>
            <a:r>
              <a:rPr lang="x-none" dirty="0"/>
              <a:t>GLOBE Program</a:t>
            </a:r>
            <a:endParaRPr dirty="0"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123907" y="1793547"/>
            <a:ext cx="3453927" cy="407562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1000"/>
              </a:lnSpc>
            </a:pPr>
            <a:r>
              <a:rPr lang="x-none" dirty="0"/>
              <a:t>In Classroom 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x-none" dirty="0"/>
              <a:t>     -- Implement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x-none" dirty="0"/>
              <a:t>	GLOBE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x-none" dirty="0"/>
              <a:t>               </a:t>
            </a:r>
          </a:p>
          <a:p>
            <a:pPr>
              <a:lnSpc>
                <a:spcPct val="81000"/>
              </a:lnSpc>
            </a:pPr>
            <a:r>
              <a:rPr lang="x-none" dirty="0"/>
              <a:t>In field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x-none" dirty="0"/>
              <a:t>     </a:t>
            </a:r>
            <a:r>
              <a:rPr lang="mr-IN" dirty="0"/>
              <a:t>–</a:t>
            </a:r>
            <a:r>
              <a:rPr lang="x-none" dirty="0"/>
              <a:t> guide students </a:t>
            </a:r>
          </a:p>
          <a:p>
            <a:pPr marL="0" indent="0">
              <a:lnSpc>
                <a:spcPct val="81000"/>
              </a:lnSpc>
              <a:buNone/>
            </a:pPr>
            <a:endParaRPr lang="x-none" dirty="0"/>
          </a:p>
          <a:p>
            <a:pPr>
              <a:lnSpc>
                <a:spcPct val="81000"/>
              </a:lnSpc>
            </a:pPr>
            <a:r>
              <a:rPr lang="x-none" dirty="0"/>
              <a:t>In Seminar-workshops</a:t>
            </a:r>
          </a:p>
          <a:p>
            <a:pPr marL="0" indent="0">
              <a:lnSpc>
                <a:spcPct val="81000"/>
              </a:lnSpc>
              <a:buNone/>
            </a:pPr>
            <a:r>
              <a:rPr lang="x-none" dirty="0"/>
              <a:t>      </a:t>
            </a:r>
            <a:r>
              <a:rPr lang="mr-IN" dirty="0"/>
              <a:t>– </a:t>
            </a:r>
            <a:r>
              <a:rPr lang="x-none" dirty="0"/>
              <a:t>facilitators</a:t>
            </a:r>
          </a:p>
          <a:p>
            <a:pPr>
              <a:lnSpc>
                <a:spcPct val="81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623355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495299" y="690825"/>
            <a:ext cx="8011197" cy="107498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x-none" dirty="0"/>
              <a:t>How to Encourage Teachers to DO GLOBE</a:t>
            </a:r>
            <a:endParaRPr dirty="0"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294280" y="1765808"/>
            <a:ext cx="8642561" cy="48947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lnSpc>
                <a:spcPct val="81000"/>
              </a:lnSpc>
              <a:buFont typeface="+mj-lt"/>
              <a:buAutoNum type="arabicPeriod"/>
            </a:pPr>
            <a:r>
              <a:rPr lang="x-none" dirty="0"/>
              <a:t>Update the About and Contacts of the Country </a:t>
            </a:r>
          </a:p>
          <a:p>
            <a:pPr marL="457200" indent="-457200">
              <a:lnSpc>
                <a:spcPct val="81000"/>
              </a:lnSpc>
              <a:buFont typeface="+mj-lt"/>
              <a:buAutoNum type="arabicPeriod"/>
            </a:pPr>
            <a:r>
              <a:rPr lang="x-none"/>
              <a:t>Promote </a:t>
            </a:r>
            <a:r>
              <a:rPr lang="en-US" dirty="0"/>
              <a:t>the </a:t>
            </a:r>
            <a:r>
              <a:rPr lang="x-none"/>
              <a:t>GLOBE Program</a:t>
            </a:r>
            <a:r>
              <a:rPr lang="en-US" dirty="0"/>
              <a:t> with emphasis on the benefits and advantage of a GLOBE Teacher</a:t>
            </a:r>
            <a:endParaRPr lang="x-none" dirty="0"/>
          </a:p>
          <a:p>
            <a:pPr marL="457200" indent="-457200">
              <a:lnSpc>
                <a:spcPct val="81000"/>
              </a:lnSpc>
              <a:buFont typeface="+mj-lt"/>
              <a:buAutoNum type="arabicPeriod"/>
            </a:pPr>
            <a:r>
              <a:rPr lang="en-US" dirty="0"/>
              <a:t>Train them to use the GLOBE Website, its database and other features, including the Observer App.</a:t>
            </a:r>
          </a:p>
          <a:p>
            <a:pPr marL="457200" indent="-457200">
              <a:lnSpc>
                <a:spcPct val="81000"/>
              </a:lnSpc>
              <a:buFont typeface="+mj-lt"/>
              <a:buAutoNum type="arabicPeriod"/>
            </a:pPr>
            <a:r>
              <a:rPr lang="en-US" dirty="0"/>
              <a:t>Teach them how to access and use GLOBE’s teaching and learning materials, and other resources.</a:t>
            </a:r>
            <a:endParaRPr lang="x-none" dirty="0"/>
          </a:p>
          <a:p>
            <a:pPr marL="457200" indent="-457200">
              <a:lnSpc>
                <a:spcPct val="81000"/>
              </a:lnSpc>
              <a:buFont typeface="+mj-lt"/>
              <a:buAutoNum type="arabicPeriod"/>
            </a:pPr>
            <a:r>
              <a:rPr lang="en-US" dirty="0"/>
              <a:t>Provide them professional development and collaborative opportunities i.e. </a:t>
            </a:r>
            <a:r>
              <a:rPr lang="en-US" dirty="0" err="1"/>
              <a:t>eTrainings</a:t>
            </a:r>
            <a:r>
              <a:rPr lang="en-US" dirty="0"/>
              <a:t>, IVSS, etc.</a:t>
            </a:r>
            <a:endParaRPr lang="x-none" dirty="0"/>
          </a:p>
          <a:p>
            <a:pPr marL="457200" indent="-457200">
              <a:lnSpc>
                <a:spcPct val="81000"/>
              </a:lnSpc>
              <a:buFont typeface="+mj-lt"/>
              <a:buAutoNum type="arabicPeriod"/>
            </a:pPr>
            <a:r>
              <a:rPr lang="en-US" dirty="0"/>
              <a:t>Train them how to access and use GLOBE Data for research purposes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01396091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495300" y="690826"/>
            <a:ext cx="7886700" cy="830244"/>
          </a:xfrm>
          <a:prstGeom prst="rect">
            <a:avLst/>
          </a:prstGeom>
        </p:spPr>
        <p:txBody>
          <a:bodyPr/>
          <a:lstStyle/>
          <a:p>
            <a:r>
              <a:rPr lang="x-none" dirty="0"/>
              <a:t>About and Contacts of Each Country</a:t>
            </a:r>
            <a:endParaRPr dirty="0"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389744" y="1521070"/>
            <a:ext cx="4841823" cy="830244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>
              <a:lnSpc>
                <a:spcPct val="81000"/>
              </a:lnSpc>
            </a:pPr>
            <a:endParaRPr lang="en-US" dirty="0"/>
          </a:p>
          <a:p>
            <a:pPr>
              <a:lnSpc>
                <a:spcPct val="81000"/>
              </a:lnSpc>
            </a:pPr>
            <a:r>
              <a:rPr lang="x-none" sz="8000"/>
              <a:t>How </a:t>
            </a:r>
            <a:r>
              <a:rPr lang="x-none" sz="8000" dirty="0"/>
              <a:t>to Update About and Contacts of </a:t>
            </a:r>
            <a:r>
              <a:rPr lang="x-none" sz="8000"/>
              <a:t>the Country</a:t>
            </a:r>
            <a:endParaRPr lang="en-US" sz="8000" dirty="0"/>
          </a:p>
          <a:p>
            <a:pPr marL="0" indent="0">
              <a:lnSpc>
                <a:spcPct val="81000"/>
              </a:lnSpc>
              <a:buNone/>
            </a:pPr>
            <a:r>
              <a:rPr lang="x-none" sz="8000"/>
              <a:t> </a:t>
            </a:r>
            <a:endParaRPr sz="8000" dirty="0"/>
          </a:p>
        </p:txBody>
      </p:sp>
      <p:sp>
        <p:nvSpPr>
          <p:cNvPr id="4" name="Shape 146">
            <a:extLst>
              <a:ext uri="{FF2B5EF4-FFF2-40B4-BE49-F238E27FC236}">
                <a16:creationId xmlns:a16="http://schemas.microsoft.com/office/drawing/2014/main" id="{5F9E8F74-2233-D14C-8B25-EC5E96CCA10D}"/>
              </a:ext>
            </a:extLst>
          </p:cNvPr>
          <p:cNvSpPr txBox="1">
            <a:spLocks/>
          </p:cNvSpPr>
          <p:nvPr/>
        </p:nvSpPr>
        <p:spPr>
          <a:xfrm>
            <a:off x="1019331" y="2669940"/>
            <a:ext cx="4452079" cy="3673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1000"/>
              </a:lnSpc>
              <a:buFont typeface="Wingdings" pitchFamily="2" charset="2"/>
              <a:buChar char="ü"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r>
              <a:rPr lang="en-PH" dirty="0"/>
              <a:t> 1. Log in to </a:t>
            </a:r>
            <a:r>
              <a:rPr lang="en-PH" dirty="0" err="1"/>
              <a:t>globe.gov</a:t>
            </a: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r>
              <a:rPr lang="en-PH" dirty="0"/>
              <a:t> 2. Go to Manage</a:t>
            </a:r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r>
              <a:rPr lang="en-PH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7F5D91-F645-9A45-9CA1-B5C31BC3A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681" y="1521070"/>
            <a:ext cx="2742575" cy="454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7279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495300" y="690826"/>
            <a:ext cx="7886700" cy="830244"/>
          </a:xfrm>
          <a:prstGeom prst="rect">
            <a:avLst/>
          </a:prstGeom>
        </p:spPr>
        <p:txBody>
          <a:bodyPr/>
          <a:lstStyle/>
          <a:p>
            <a:r>
              <a:rPr lang="x-none" dirty="0"/>
              <a:t>About and Contacts of Each Country</a:t>
            </a:r>
            <a:endParaRPr dirty="0"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389744" y="1521070"/>
            <a:ext cx="4901784" cy="830244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>
              <a:lnSpc>
                <a:spcPct val="81000"/>
              </a:lnSpc>
            </a:pPr>
            <a:endParaRPr lang="en-US" dirty="0"/>
          </a:p>
          <a:p>
            <a:pPr>
              <a:lnSpc>
                <a:spcPct val="81000"/>
              </a:lnSpc>
            </a:pPr>
            <a:r>
              <a:rPr lang="x-none" sz="8000"/>
              <a:t>How </a:t>
            </a:r>
            <a:r>
              <a:rPr lang="x-none" sz="8000" dirty="0"/>
              <a:t>to Update About and </a:t>
            </a:r>
            <a:r>
              <a:rPr lang="x-none" sz="8000"/>
              <a:t>Contacts of the Country</a:t>
            </a:r>
            <a:endParaRPr lang="en-US" sz="8000" dirty="0"/>
          </a:p>
          <a:p>
            <a:pPr marL="0" indent="0">
              <a:lnSpc>
                <a:spcPct val="81000"/>
              </a:lnSpc>
              <a:buNone/>
            </a:pPr>
            <a:r>
              <a:rPr lang="x-none" sz="8000"/>
              <a:t> </a:t>
            </a:r>
            <a:endParaRPr sz="8000" dirty="0"/>
          </a:p>
        </p:txBody>
      </p:sp>
      <p:sp>
        <p:nvSpPr>
          <p:cNvPr id="4" name="Shape 146">
            <a:extLst>
              <a:ext uri="{FF2B5EF4-FFF2-40B4-BE49-F238E27FC236}">
                <a16:creationId xmlns:a16="http://schemas.microsoft.com/office/drawing/2014/main" id="{5F9E8F74-2233-D14C-8B25-EC5E96CCA10D}"/>
              </a:ext>
            </a:extLst>
          </p:cNvPr>
          <p:cNvSpPr txBox="1">
            <a:spLocks/>
          </p:cNvSpPr>
          <p:nvPr/>
        </p:nvSpPr>
        <p:spPr>
          <a:xfrm>
            <a:off x="1124262" y="2901835"/>
            <a:ext cx="2908092" cy="395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1000"/>
              </a:lnSpc>
              <a:buFont typeface="Wingdings" pitchFamily="2" charset="2"/>
              <a:buChar char="ü"/>
            </a:pPr>
            <a:endParaRPr lang="en-PH" dirty="0"/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r>
              <a:rPr lang="en-PH" dirty="0"/>
              <a:t>3. Go to My Organization </a:t>
            </a:r>
          </a:p>
          <a:p>
            <a:pPr marL="0" indent="0">
              <a:lnSpc>
                <a:spcPct val="81000"/>
              </a:lnSpc>
              <a:buFont typeface="Arial" panose="020B0604020202020204" pitchFamily="34" charset="0"/>
              <a:buNone/>
            </a:pPr>
            <a:r>
              <a:rPr lang="en-PH" dirty="0"/>
              <a:t>(click Country)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6C98B2-8C20-4F45-91A2-7BD5DE6B7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031" y="1334417"/>
            <a:ext cx="2717067" cy="483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1210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495300" y="690826"/>
            <a:ext cx="7886700" cy="830244"/>
          </a:xfrm>
          <a:prstGeom prst="rect">
            <a:avLst/>
          </a:prstGeom>
        </p:spPr>
        <p:txBody>
          <a:bodyPr/>
          <a:lstStyle/>
          <a:p>
            <a:r>
              <a:rPr lang="x-none" dirty="0"/>
              <a:t>About and Contacts of Each Country</a:t>
            </a:r>
            <a:endParaRPr dirty="0"/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389744" y="1521070"/>
            <a:ext cx="4722583" cy="830244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>
              <a:lnSpc>
                <a:spcPct val="81000"/>
              </a:lnSpc>
            </a:pPr>
            <a:endParaRPr lang="en-US" dirty="0"/>
          </a:p>
          <a:p>
            <a:pPr>
              <a:lnSpc>
                <a:spcPct val="81000"/>
              </a:lnSpc>
            </a:pPr>
            <a:r>
              <a:rPr lang="x-none" sz="8000"/>
              <a:t>How </a:t>
            </a:r>
            <a:r>
              <a:rPr lang="x-none" sz="8000" dirty="0"/>
              <a:t>to Update About and Contacts of </a:t>
            </a:r>
            <a:r>
              <a:rPr lang="x-none" sz="8000"/>
              <a:t>the Country</a:t>
            </a:r>
            <a:endParaRPr lang="en-US" sz="8000" dirty="0"/>
          </a:p>
          <a:p>
            <a:pPr marL="0" indent="0">
              <a:lnSpc>
                <a:spcPct val="81000"/>
              </a:lnSpc>
              <a:buNone/>
            </a:pPr>
            <a:r>
              <a:rPr lang="x-none" sz="8000"/>
              <a:t> </a:t>
            </a:r>
            <a:endParaRPr sz="8000" dirty="0"/>
          </a:p>
        </p:txBody>
      </p:sp>
      <p:sp>
        <p:nvSpPr>
          <p:cNvPr id="4" name="Shape 146">
            <a:extLst>
              <a:ext uri="{FF2B5EF4-FFF2-40B4-BE49-F238E27FC236}">
                <a16:creationId xmlns:a16="http://schemas.microsoft.com/office/drawing/2014/main" id="{5F9E8F74-2233-D14C-8B25-EC5E96CCA10D}"/>
              </a:ext>
            </a:extLst>
          </p:cNvPr>
          <p:cNvSpPr txBox="1">
            <a:spLocks/>
          </p:cNvSpPr>
          <p:nvPr/>
        </p:nvSpPr>
        <p:spPr>
          <a:xfrm>
            <a:off x="404734" y="2901835"/>
            <a:ext cx="3312827" cy="395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1000"/>
              </a:lnSpc>
              <a:buFont typeface="Wingdings" pitchFamily="2" charset="2"/>
              <a:buChar char="ü"/>
            </a:pPr>
            <a:r>
              <a:rPr lang="en-PH" dirty="0"/>
              <a:t>4. Click Edit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FB1801-C3FC-A040-BF42-5E65C5A70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681" y="1521070"/>
            <a:ext cx="2527963" cy="449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74198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FINAL-DoS-PPT-Template-4-7-18" id="{273DD694-CD9F-FA47-BB01-CCECCE2786B3}" vid="{EE200E38-8CE7-A341-BCAD-5D7E422C37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64640</TotalTime>
  <Words>633</Words>
  <Application>Microsoft Macintosh PowerPoint</Application>
  <PresentationFormat>On-screen Show (4:3)</PresentationFormat>
  <Paragraphs>175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Comic Sans MS</vt:lpstr>
      <vt:lpstr>Wingdings</vt:lpstr>
      <vt:lpstr>Office Theme</vt:lpstr>
      <vt:lpstr>A Review of The Role of GLOBE Teachers </vt:lpstr>
      <vt:lpstr>Webinar Objectives</vt:lpstr>
      <vt:lpstr>    The GLOBE Program, Asia and Pacific</vt:lpstr>
      <vt:lpstr>Asia and Pacific, Snapshot</vt:lpstr>
      <vt:lpstr>Roles of GLOBE Teachers in the  GLOBE Program</vt:lpstr>
      <vt:lpstr>How to Encourage Teachers to DO GLOBE</vt:lpstr>
      <vt:lpstr>About and Contacts of Each Country</vt:lpstr>
      <vt:lpstr>About and Contacts of Each Country</vt:lpstr>
      <vt:lpstr>About and Contacts of Each Country</vt:lpstr>
      <vt:lpstr>Promotion of GLOBE Program</vt:lpstr>
      <vt:lpstr>Promotion of GLOBE Program</vt:lpstr>
      <vt:lpstr>Promotion of GLOBE Program</vt:lpstr>
      <vt:lpstr>Promotion of GLOBE Program</vt:lpstr>
      <vt:lpstr>Promotion of GLOBE Program</vt:lpstr>
      <vt:lpstr>Promotion of GLOBE Program</vt:lpstr>
      <vt:lpstr>Promotion of GLOBE Program</vt:lpstr>
      <vt:lpstr>Promotion of GLOBE Program</vt:lpstr>
      <vt:lpstr>How to Create GLOBE Teacher Account</vt:lpstr>
      <vt:lpstr>Advantages of Having a GLOBE Teachers Account</vt:lpstr>
      <vt:lpstr>GLOBE Teacher in Classroom</vt:lpstr>
      <vt:lpstr>GLOBE Teacher in Classroom</vt:lpstr>
      <vt:lpstr>GLOBE Teacher in Classroom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Ronaldo Azagra</cp:lastModifiedBy>
  <cp:revision>677</cp:revision>
  <cp:lastPrinted>2018-12-06T19:55:01Z</cp:lastPrinted>
  <dcterms:created xsi:type="dcterms:W3CDTF">2018-05-11T01:56:09Z</dcterms:created>
  <dcterms:modified xsi:type="dcterms:W3CDTF">2020-05-22T04:27:56Z</dcterms:modified>
</cp:coreProperties>
</file>